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fntdata" ContentType="application/x-fontdata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15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authors.xml" ContentType="application/vnd.ms-powerpoint.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4"/>
  </p:sldMasterIdLst>
  <p:notesMasterIdLst>
    <p:notesMasterId r:id="rId27"/>
  </p:notesMasterIdLst>
  <p:sldIdLst>
    <p:sldId id="256" r:id="rId5"/>
    <p:sldId id="399" r:id="rId6"/>
    <p:sldId id="383" r:id="rId7"/>
    <p:sldId id="385" r:id="rId8"/>
    <p:sldId id="386" r:id="rId9"/>
    <p:sldId id="387" r:id="rId10"/>
    <p:sldId id="384" r:id="rId11"/>
    <p:sldId id="401" r:id="rId12"/>
    <p:sldId id="389" r:id="rId13"/>
    <p:sldId id="388" r:id="rId14"/>
    <p:sldId id="400" r:id="rId15"/>
    <p:sldId id="367" r:id="rId16"/>
    <p:sldId id="368" r:id="rId17"/>
    <p:sldId id="372" r:id="rId18"/>
    <p:sldId id="371" r:id="rId19"/>
    <p:sldId id="373" r:id="rId20"/>
    <p:sldId id="377" r:id="rId21"/>
    <p:sldId id="376" r:id="rId22"/>
    <p:sldId id="378" r:id="rId23"/>
    <p:sldId id="379" r:id="rId24"/>
    <p:sldId id="382" r:id="rId25"/>
    <p:sldId id="285" r:id="rId26"/>
  </p:sldIdLst>
  <p:sldSz cx="9144000" cy="5143500" type="screen16x9"/>
  <p:notesSz cx="6858000" cy="9144000"/>
  <p:embeddedFontLst>
    <p:embeddedFont>
      <p:font typeface="Dosis" pitchFamily="2" charset="0"/>
      <p:regular r:id="rId28"/>
      <p:bold r:id="rId29"/>
    </p:embeddedFont>
    <p:embeddedFont>
      <p:font typeface="Montserrat" panose="00000500000000000000" pitchFamily="2" charset="0"/>
      <p:regular r:id="rId30"/>
      <p:bold r:id="rId31"/>
      <p:italic r:id="rId32"/>
      <p:boldItalic r:id="rId33"/>
    </p:embeddedFont>
    <p:embeddedFont>
      <p:font typeface="Source Sans Pro" panose="020B0503030403020204" pitchFamily="34" charset="0"/>
      <p:regular r:id="rId34"/>
      <p:bold r:id="rId35"/>
      <p:italic r:id="rId36"/>
      <p:boldItalic r:id="rId3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FB3BF8-1F8A-291C-840A-853B553636E0}" name="ALDO RAZIEL HERNANDEZ ALVAREZ" initials="ARHA" userId="S::ARHernandez@cnsf.gob.mx::5bf40253-5cfa-4473-9e63-9d01842aff2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B7C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896514-1AA1-4EE5-A447-7E556EC08B63}">
  <a:tblStyle styleId="{B3896514-1AA1-4EE5-A447-7E556EC08B6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EE65728-0D21-4A9D-A831-D487195EC545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0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12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font" Target="fonts/font7.fntdata"/><Relationship Id="rId42" Type="http://schemas.microsoft.com/office/2018/10/relationships/authors" Target="author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font" Target="fonts/font2.fntdata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font" Target="fonts/font5.fntdata"/><Relationship Id="rId37" Type="http://schemas.openxmlformats.org/officeDocument/2006/relationships/font" Target="fonts/font10.fntdata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font" Target="fonts/font1.fntdata"/><Relationship Id="rId36" Type="http://schemas.openxmlformats.org/officeDocument/2006/relationships/font" Target="fonts/font9.fntdata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font" Target="fonts/font8.fntdata"/><Relationship Id="rId43" Type="http://schemas.openxmlformats.org/officeDocument/2006/relationships/customXml" Target="../customXml/item4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font" Target="fonts/font6.fntdata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** Agregar definiciones</a:t>
            </a: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46722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91905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3092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41561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83899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46424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23374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4390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5580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c0d2a5a07d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c0d2a5a07d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4779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89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1663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4321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8873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8206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9095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1152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-150" y="4156675"/>
            <a:ext cx="9144000" cy="276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-150" y="0"/>
            <a:ext cx="9144000" cy="415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525225"/>
            <a:ext cx="5309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 flipH="1">
            <a:off x="-75" y="0"/>
            <a:ext cx="6696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7"/>
          <p:cNvSpPr/>
          <p:nvPr/>
        </p:nvSpPr>
        <p:spPr>
          <a:xfrm flipH="1">
            <a:off x="-75" y="0"/>
            <a:ext cx="669600" cy="114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44425" y="1548525"/>
            <a:ext cx="1918800" cy="32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▹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▸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⬞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2861613" y="1548525"/>
            <a:ext cx="1918800" cy="32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▹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▸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⬞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878801" y="1548525"/>
            <a:ext cx="1918800" cy="32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▹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▸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⬞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/>
          <p:nvPr/>
        </p:nvSpPr>
        <p:spPr>
          <a:xfrm flipH="1">
            <a:off x="-75" y="0"/>
            <a:ext cx="6696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8"/>
          <p:cNvSpPr/>
          <p:nvPr/>
        </p:nvSpPr>
        <p:spPr>
          <a:xfrm flipH="1">
            <a:off x="-75" y="0"/>
            <a:ext cx="669600" cy="114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/>
          <p:nvPr/>
        </p:nvSpPr>
        <p:spPr>
          <a:xfrm flipH="1">
            <a:off x="-75" y="0"/>
            <a:ext cx="6696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1"/>
          <p:cNvSpPr/>
          <p:nvPr/>
        </p:nvSpPr>
        <p:spPr>
          <a:xfrm flipH="1">
            <a:off x="-75" y="0"/>
            <a:ext cx="669600" cy="114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ource Sans Pro"/>
              <a:buChar char="▹"/>
              <a:defRPr sz="3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⬞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4" r:id="rId3"/>
    <p:sldLayoutId id="2147483657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oogle Shape;69;p12"/>
          <p:cNvGrpSpPr/>
          <p:nvPr/>
        </p:nvGrpSpPr>
        <p:grpSpPr>
          <a:xfrm>
            <a:off x="6533474" y="417731"/>
            <a:ext cx="2120985" cy="4361089"/>
            <a:chOff x="5160100" y="1609475"/>
            <a:chExt cx="975300" cy="2005375"/>
          </a:xfrm>
        </p:grpSpPr>
        <p:sp>
          <p:nvSpPr>
            <p:cNvPr id="70" name="Google Shape;70;p12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2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0A9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" name="Google Shape;72;p12"/>
          <p:cNvSpPr txBox="1">
            <a:spLocks noGrp="1"/>
          </p:cNvSpPr>
          <p:nvPr>
            <p:ph type="ctrTitle"/>
          </p:nvPr>
        </p:nvSpPr>
        <p:spPr>
          <a:xfrm>
            <a:off x="1030637" y="410705"/>
            <a:ext cx="5530550" cy="309608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/>
              <a:t>Taller sobre el Manual del Sistema Estadístico de los Seguros de Gastos Médicos</a:t>
            </a:r>
            <a:endParaRPr sz="4400" b="1" dirty="0"/>
          </a:p>
        </p:txBody>
      </p:sp>
      <p:grpSp>
        <p:nvGrpSpPr>
          <p:cNvPr id="73" name="Google Shape;73;p12"/>
          <p:cNvGrpSpPr/>
          <p:nvPr/>
        </p:nvGrpSpPr>
        <p:grpSpPr>
          <a:xfrm>
            <a:off x="7859064" y="996386"/>
            <a:ext cx="433800" cy="433800"/>
            <a:chOff x="5382800" y="412975"/>
            <a:chExt cx="433800" cy="433800"/>
          </a:xfrm>
        </p:grpSpPr>
        <p:sp>
          <p:nvSpPr>
            <p:cNvPr id="74" name="Google Shape;74;p12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2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2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" name="Google Shape;72;p12">
            <a:extLst>
              <a:ext uri="{FF2B5EF4-FFF2-40B4-BE49-F238E27FC236}">
                <a16:creationId xmlns:a16="http://schemas.microsoft.com/office/drawing/2014/main" id="{FB5944F5-4360-408F-B8B4-CFB04C2B6917}"/>
              </a:ext>
            </a:extLst>
          </p:cNvPr>
          <p:cNvSpPr txBox="1">
            <a:spLocks/>
          </p:cNvSpPr>
          <p:nvPr/>
        </p:nvSpPr>
        <p:spPr>
          <a:xfrm>
            <a:off x="737461" y="4192292"/>
            <a:ext cx="5438614" cy="861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 algn="ctr"/>
            <a:r>
              <a:rPr lang="es-MX" sz="3600" dirty="0">
                <a:solidFill>
                  <a:srgbClr val="0DB7C4"/>
                </a:solidFill>
              </a:rPr>
              <a:t>Información estadística 2023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CF48345-4D51-4CD2-AF6B-3B83D85D8795}"/>
              </a:ext>
            </a:extLst>
          </p:cNvPr>
          <p:cNvCxnSpPr>
            <a:cxnSpLocks/>
          </p:cNvCxnSpPr>
          <p:nvPr/>
        </p:nvCxnSpPr>
        <p:spPr>
          <a:xfrm>
            <a:off x="1114951" y="4227682"/>
            <a:ext cx="5254852" cy="0"/>
          </a:xfrm>
          <a:prstGeom prst="line">
            <a:avLst/>
          </a:prstGeom>
          <a:ln w="19050">
            <a:solidFill>
              <a:srgbClr val="0DB7C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04BDF8E-8128-40E7-A015-EE7E7F49B42B}"/>
              </a:ext>
            </a:extLst>
          </p:cNvPr>
          <p:cNvCxnSpPr>
            <a:cxnSpLocks/>
          </p:cNvCxnSpPr>
          <p:nvPr/>
        </p:nvCxnSpPr>
        <p:spPr>
          <a:xfrm>
            <a:off x="1120118" y="4039119"/>
            <a:ext cx="5254852" cy="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grpSp>
        <p:nvGrpSpPr>
          <p:cNvPr id="132" name="Google Shape;132;p18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Google Shape;133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8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8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"/>
          <p:cNvSpPr/>
          <p:nvPr/>
        </p:nvSpPr>
        <p:spPr>
          <a:xfrm rot="-2700000" flipH="1">
            <a:off x="8080441" y="1403871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8254980" y="1578422"/>
            <a:ext cx="320399" cy="320378"/>
            <a:chOff x="1951075" y="2333250"/>
            <a:chExt cx="381200" cy="381175"/>
          </a:xfrm>
        </p:grpSpPr>
        <p:sp>
          <p:nvSpPr>
            <p:cNvPr id="139" name="Google Shape;139;p18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Google Shape;144;p1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Google Shape;149;p1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8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11;p17">
            <a:extLst>
              <a:ext uri="{FF2B5EF4-FFF2-40B4-BE49-F238E27FC236}">
                <a16:creationId xmlns:a16="http://schemas.microsoft.com/office/drawing/2014/main" id="{028CB794-E2E1-4693-A296-40BB78AF23B0}"/>
              </a:ext>
            </a:extLst>
          </p:cNvPr>
          <p:cNvSpPr txBox="1">
            <a:spLocks/>
          </p:cNvSpPr>
          <p:nvPr/>
        </p:nvSpPr>
        <p:spPr>
          <a:xfrm>
            <a:off x="894251" y="14064"/>
            <a:ext cx="638337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Coberturas</a:t>
            </a:r>
          </a:p>
        </p:txBody>
      </p:sp>
      <p:sp>
        <p:nvSpPr>
          <p:cNvPr id="31" name="Google Shape;112;p17">
            <a:extLst>
              <a:ext uri="{FF2B5EF4-FFF2-40B4-BE49-F238E27FC236}">
                <a16:creationId xmlns:a16="http://schemas.microsoft.com/office/drawing/2014/main" id="{6B501192-A0B0-4160-8855-D05E6DECF71D}"/>
              </a:ext>
            </a:extLst>
          </p:cNvPr>
          <p:cNvSpPr txBox="1">
            <a:spLocks/>
          </p:cNvSpPr>
          <p:nvPr/>
        </p:nvSpPr>
        <p:spPr>
          <a:xfrm>
            <a:off x="626393" y="1232883"/>
            <a:ext cx="5358990" cy="3710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6200" algn="just">
              <a:spcBef>
                <a:spcPts val="600"/>
              </a:spcBef>
              <a:buSzPts val="2400"/>
            </a:pPr>
            <a:r>
              <a:rPr lang="es-MX" sz="1600" dirty="0"/>
              <a:t>Se agregan las siguientes coberturas:</a:t>
            </a:r>
          </a:p>
          <a:p>
            <a:pPr marL="76200" algn="just">
              <a:spcBef>
                <a:spcPts val="600"/>
              </a:spcBef>
              <a:buSzPts val="2400"/>
            </a:pPr>
            <a:endParaRPr lang="es-MX" sz="1600" dirty="0"/>
          </a:p>
          <a:p>
            <a:pPr marL="361950" indent="-28575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600" dirty="0"/>
              <a:t>Por conversión 	</a:t>
            </a:r>
          </a:p>
          <a:p>
            <a:pPr marL="361950" indent="-28575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600" dirty="0"/>
              <a:t>Padecimientos Preexistentes</a:t>
            </a:r>
          </a:p>
          <a:p>
            <a:pPr marL="361950" indent="-28575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600" dirty="0"/>
              <a:t>De dependientes</a:t>
            </a:r>
          </a:p>
          <a:p>
            <a:pPr marL="361950" indent="-28575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600" dirty="0"/>
              <a:t>Complicación de tratamientos no amparados.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B7B9954E-9EDD-4455-96C7-1F011A7C3ADC}"/>
              </a:ext>
            </a:extLst>
          </p:cNvPr>
          <p:cNvSpPr txBox="1">
            <a:spLocks/>
          </p:cNvSpPr>
          <p:nvPr/>
        </p:nvSpPr>
        <p:spPr>
          <a:xfrm>
            <a:off x="6400799" y="2926393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2924314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848B1-6DFF-8D4C-1CE1-413FC4B5B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352" y="2125980"/>
            <a:ext cx="5797296" cy="891540"/>
          </a:xfrm>
        </p:spPr>
        <p:txBody>
          <a:bodyPr/>
          <a:lstStyle/>
          <a:p>
            <a:pPr algn="ctr"/>
            <a:r>
              <a:rPr lang="es-MX" sz="3200" dirty="0"/>
              <a:t>VALIDACIONES A REFORZAR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353C4B06-B8FF-0C7C-FC64-D0ECC5B71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44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grpSp>
        <p:nvGrpSpPr>
          <p:cNvPr id="185" name="Google Shape;185;p20"/>
          <p:cNvGrpSpPr/>
          <p:nvPr/>
        </p:nvGrpSpPr>
        <p:grpSpPr>
          <a:xfrm>
            <a:off x="6853598" y="570123"/>
            <a:ext cx="1922109" cy="4205381"/>
            <a:chOff x="6310600" y="1679550"/>
            <a:chExt cx="883850" cy="1933775"/>
          </a:xfrm>
        </p:grpSpPr>
        <p:sp>
          <p:nvSpPr>
            <p:cNvPr id="186" name="Google Shape;186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88;p20"/>
          <p:cNvGrpSpPr/>
          <p:nvPr/>
        </p:nvGrpSpPr>
        <p:grpSpPr>
          <a:xfrm>
            <a:off x="8341889" y="2276000"/>
            <a:ext cx="433800" cy="433800"/>
            <a:chOff x="5382800" y="412975"/>
            <a:chExt cx="433800" cy="433800"/>
          </a:xfrm>
        </p:grpSpPr>
        <p:sp>
          <p:nvSpPr>
            <p:cNvPr id="189" name="Google Shape;189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20"/>
          <p:cNvGrpSpPr/>
          <p:nvPr/>
        </p:nvGrpSpPr>
        <p:grpSpPr>
          <a:xfrm>
            <a:off x="7830084" y="483597"/>
            <a:ext cx="273901" cy="273901"/>
            <a:chOff x="5382800" y="412975"/>
            <a:chExt cx="433800" cy="433800"/>
          </a:xfrm>
        </p:grpSpPr>
        <p:sp>
          <p:nvSpPr>
            <p:cNvPr id="193" name="Google Shape;193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20"/>
          <p:cNvGrpSpPr/>
          <p:nvPr/>
        </p:nvGrpSpPr>
        <p:grpSpPr>
          <a:xfrm>
            <a:off x="7147751" y="1087654"/>
            <a:ext cx="538389" cy="538389"/>
            <a:chOff x="5382800" y="412975"/>
            <a:chExt cx="433800" cy="433800"/>
          </a:xfrm>
        </p:grpSpPr>
        <p:sp>
          <p:nvSpPr>
            <p:cNvPr id="197" name="Google Shape;197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111;p17">
            <a:extLst>
              <a:ext uri="{FF2B5EF4-FFF2-40B4-BE49-F238E27FC236}">
                <a16:creationId xmlns:a16="http://schemas.microsoft.com/office/drawing/2014/main" id="{B9088F01-F88F-4ED2-9ABC-D02F65D6EE9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5330907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Prima Devengada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4117190F-02BE-416A-A7C1-9242A55B9996}"/>
              </a:ext>
            </a:extLst>
          </p:cNvPr>
          <p:cNvSpPr txBox="1">
            <a:spLocks/>
          </p:cNvSpPr>
          <p:nvPr/>
        </p:nvSpPr>
        <p:spPr>
          <a:xfrm>
            <a:off x="782207" y="1425074"/>
            <a:ext cx="5988746" cy="31626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endParaRPr lang="es-MX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dirty="0"/>
              <a:t>Si el estatus es </a:t>
            </a:r>
            <a:r>
              <a:rPr lang="es-MX" b="1" dirty="0"/>
              <a:t>igual</a:t>
            </a:r>
            <a:r>
              <a:rPr lang="es-MX" dirty="0"/>
              <a:t> a expirada o terminada (clave 2) entonces la </a:t>
            </a:r>
            <a:r>
              <a:rPr lang="es-MX" b="1" dirty="0"/>
              <a:t>Prima Devengada</a:t>
            </a:r>
            <a:r>
              <a:rPr lang="es-MX" dirty="0"/>
              <a:t> debe ser </a:t>
            </a:r>
            <a:r>
              <a:rPr lang="es-MX" b="1" dirty="0"/>
              <a:t>igual</a:t>
            </a:r>
            <a:r>
              <a:rPr lang="es-MX" dirty="0"/>
              <a:t> a la suma de la Prima Emitida de los tres últimos ejercicios.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  <a:p>
            <a:pPr marL="76200" algn="just"/>
            <a:r>
              <a:rPr lang="es-MX" b="1" dirty="0"/>
              <a:t>Nota</a:t>
            </a:r>
            <a:r>
              <a:rPr lang="es-MX" dirty="0"/>
              <a:t>: Esto aplica para los certificados con inicio de vigencia mayor o igual al 1 de enero del ejercicio anterior al revisado.</a:t>
            </a:r>
          </a:p>
          <a:p>
            <a:pPr marL="76200" algn="just"/>
            <a:endParaRPr lang="es-MX" dirty="0"/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200" dirty="0"/>
          </a:p>
        </p:txBody>
      </p:sp>
      <p:sp>
        <p:nvSpPr>
          <p:cNvPr id="34" name="Google Shape;112;p17">
            <a:extLst>
              <a:ext uri="{FF2B5EF4-FFF2-40B4-BE49-F238E27FC236}">
                <a16:creationId xmlns:a16="http://schemas.microsoft.com/office/drawing/2014/main" id="{F78141DA-FBC5-4BB5-850F-898B35B03B69}"/>
              </a:ext>
            </a:extLst>
          </p:cNvPr>
          <p:cNvSpPr txBox="1">
            <a:spLocks/>
          </p:cNvSpPr>
          <p:nvPr/>
        </p:nvSpPr>
        <p:spPr>
          <a:xfrm>
            <a:off x="6939418" y="2888815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1821450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grpSp>
        <p:nvGrpSpPr>
          <p:cNvPr id="185" name="Google Shape;185;p20"/>
          <p:cNvGrpSpPr/>
          <p:nvPr/>
        </p:nvGrpSpPr>
        <p:grpSpPr>
          <a:xfrm>
            <a:off x="6853598" y="570123"/>
            <a:ext cx="1922109" cy="4205381"/>
            <a:chOff x="6310600" y="1679550"/>
            <a:chExt cx="883850" cy="1933775"/>
          </a:xfrm>
        </p:grpSpPr>
        <p:sp>
          <p:nvSpPr>
            <p:cNvPr id="186" name="Google Shape;186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88;p20"/>
          <p:cNvGrpSpPr/>
          <p:nvPr/>
        </p:nvGrpSpPr>
        <p:grpSpPr>
          <a:xfrm>
            <a:off x="8341889" y="2276000"/>
            <a:ext cx="433800" cy="433800"/>
            <a:chOff x="5382800" y="412975"/>
            <a:chExt cx="433800" cy="433800"/>
          </a:xfrm>
        </p:grpSpPr>
        <p:sp>
          <p:nvSpPr>
            <p:cNvPr id="189" name="Google Shape;189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20"/>
          <p:cNvGrpSpPr/>
          <p:nvPr/>
        </p:nvGrpSpPr>
        <p:grpSpPr>
          <a:xfrm>
            <a:off x="7830084" y="483597"/>
            <a:ext cx="273901" cy="273901"/>
            <a:chOff x="5382800" y="412975"/>
            <a:chExt cx="433800" cy="433800"/>
          </a:xfrm>
        </p:grpSpPr>
        <p:sp>
          <p:nvSpPr>
            <p:cNvPr id="193" name="Google Shape;193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20"/>
          <p:cNvGrpSpPr/>
          <p:nvPr/>
        </p:nvGrpSpPr>
        <p:grpSpPr>
          <a:xfrm>
            <a:off x="7147751" y="1087654"/>
            <a:ext cx="538389" cy="538389"/>
            <a:chOff x="5382800" y="412975"/>
            <a:chExt cx="433800" cy="433800"/>
          </a:xfrm>
        </p:grpSpPr>
        <p:sp>
          <p:nvSpPr>
            <p:cNvPr id="197" name="Google Shape;197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111;p17">
            <a:extLst>
              <a:ext uri="{FF2B5EF4-FFF2-40B4-BE49-F238E27FC236}">
                <a16:creationId xmlns:a16="http://schemas.microsoft.com/office/drawing/2014/main" id="{B9088F01-F88F-4ED2-9ABC-D02F65D6EE9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5330907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Prima Devengada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4117190F-02BE-416A-A7C1-9242A55B9996}"/>
              </a:ext>
            </a:extLst>
          </p:cNvPr>
          <p:cNvSpPr txBox="1">
            <a:spLocks/>
          </p:cNvSpPr>
          <p:nvPr/>
        </p:nvSpPr>
        <p:spPr>
          <a:xfrm>
            <a:off x="368293" y="1103319"/>
            <a:ext cx="6050071" cy="34980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400" dirty="0"/>
              <a:t>Si el estatus es </a:t>
            </a:r>
            <a:r>
              <a:rPr lang="es-MX" sz="1400" b="1" dirty="0"/>
              <a:t>igual</a:t>
            </a:r>
            <a:r>
              <a:rPr lang="es-MX" sz="1400" dirty="0"/>
              <a:t> a cancelada (clave 3), la fecha de emisión es igual al año de reporte y la moneda es nacional entonces la </a:t>
            </a:r>
            <a:r>
              <a:rPr lang="es-MX" sz="1400" b="1" dirty="0"/>
              <a:t>Prima Devengada</a:t>
            </a:r>
            <a:r>
              <a:rPr lang="es-MX" sz="1400" dirty="0"/>
              <a:t> debe ser </a:t>
            </a:r>
            <a:r>
              <a:rPr lang="es-MX" sz="1400" b="1" dirty="0"/>
              <a:t>igual</a:t>
            </a:r>
            <a:r>
              <a:rPr lang="es-MX" sz="1400" dirty="0"/>
              <a:t> a la Prima Emitida.</a:t>
            </a:r>
          </a:p>
          <a:p>
            <a:pPr marL="76200" indent="0">
              <a:buNone/>
            </a:pPr>
            <a:endParaRPr lang="es-MX" sz="1400" dirty="0"/>
          </a:p>
          <a:p>
            <a:pPr marL="76200" indent="0">
              <a:buNone/>
            </a:pPr>
            <a:endParaRPr lang="es-MX" sz="1400" dirty="0"/>
          </a:p>
        </p:txBody>
      </p:sp>
      <p:sp>
        <p:nvSpPr>
          <p:cNvPr id="34" name="Google Shape;112;p17">
            <a:extLst>
              <a:ext uri="{FF2B5EF4-FFF2-40B4-BE49-F238E27FC236}">
                <a16:creationId xmlns:a16="http://schemas.microsoft.com/office/drawing/2014/main" id="{F78141DA-FBC5-4BB5-850F-898B35B03B69}"/>
              </a:ext>
            </a:extLst>
          </p:cNvPr>
          <p:cNvSpPr txBox="1">
            <a:spLocks/>
          </p:cNvSpPr>
          <p:nvPr/>
        </p:nvSpPr>
        <p:spPr>
          <a:xfrm>
            <a:off x="6939418" y="2888815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0DAB91CA-6D88-47D3-B4D2-3EC2EA094CFB}"/>
              </a:ext>
            </a:extLst>
          </p:cNvPr>
          <p:cNvCxnSpPr>
            <a:cxnSpLocks/>
          </p:cNvCxnSpPr>
          <p:nvPr/>
        </p:nvCxnSpPr>
        <p:spPr>
          <a:xfrm>
            <a:off x="899238" y="2842388"/>
            <a:ext cx="5851721" cy="1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BA1A68FF-E9FF-41C4-8582-A2AD2A086571}"/>
              </a:ext>
            </a:extLst>
          </p:cNvPr>
          <p:cNvCxnSpPr>
            <a:cxnSpLocks/>
          </p:cNvCxnSpPr>
          <p:nvPr/>
        </p:nvCxnSpPr>
        <p:spPr>
          <a:xfrm>
            <a:off x="2544968" y="2566736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uadroTexto 69">
            <a:extLst>
              <a:ext uri="{FF2B5EF4-FFF2-40B4-BE49-F238E27FC236}">
                <a16:creationId xmlns:a16="http://schemas.microsoft.com/office/drawing/2014/main" id="{B0753B61-C5C4-4AD7-8F46-FB132F35F47E}"/>
              </a:ext>
            </a:extLst>
          </p:cNvPr>
          <p:cNvSpPr txBox="1"/>
          <p:nvPr/>
        </p:nvSpPr>
        <p:spPr>
          <a:xfrm>
            <a:off x="2511469" y="3005600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Septiembre 2023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1D05689B-4CC9-4B72-AFEB-5A552E5AC602}"/>
              </a:ext>
            </a:extLst>
          </p:cNvPr>
          <p:cNvSpPr txBox="1"/>
          <p:nvPr/>
        </p:nvSpPr>
        <p:spPr>
          <a:xfrm>
            <a:off x="1643646" y="2900282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…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C562F1A5-2056-4240-BECB-972D228EA067}"/>
              </a:ext>
            </a:extLst>
          </p:cNvPr>
          <p:cNvSpPr txBox="1"/>
          <p:nvPr/>
        </p:nvSpPr>
        <p:spPr>
          <a:xfrm>
            <a:off x="225468" y="3020595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2023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0973FAFF-55C4-468E-9256-A8A40F949745}"/>
              </a:ext>
            </a:extLst>
          </p:cNvPr>
          <p:cNvSpPr txBox="1"/>
          <p:nvPr/>
        </p:nvSpPr>
        <p:spPr>
          <a:xfrm>
            <a:off x="419664" y="2311270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8C8DEF5D-520F-4691-B613-B53C700BD1E3}"/>
              </a:ext>
            </a:extLst>
          </p:cNvPr>
          <p:cNvSpPr txBox="1"/>
          <p:nvPr/>
        </p:nvSpPr>
        <p:spPr>
          <a:xfrm>
            <a:off x="6124824" y="2126377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78316ADE-74B0-4CCC-B3E8-A37F588590E9}"/>
              </a:ext>
            </a:extLst>
          </p:cNvPr>
          <p:cNvCxnSpPr>
            <a:cxnSpLocks/>
          </p:cNvCxnSpPr>
          <p:nvPr/>
        </p:nvCxnSpPr>
        <p:spPr>
          <a:xfrm>
            <a:off x="3876464" y="2638925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EE78EACE-D72E-4D63-9B70-EFD0887512B2}"/>
              </a:ext>
            </a:extLst>
          </p:cNvPr>
          <p:cNvCxnSpPr>
            <a:cxnSpLocks/>
          </p:cNvCxnSpPr>
          <p:nvPr/>
        </p:nvCxnSpPr>
        <p:spPr>
          <a:xfrm>
            <a:off x="1261600" y="2498555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CuadroTexto 76">
            <a:extLst>
              <a:ext uri="{FF2B5EF4-FFF2-40B4-BE49-F238E27FC236}">
                <a16:creationId xmlns:a16="http://schemas.microsoft.com/office/drawing/2014/main" id="{9FDA0661-2DAD-44CD-A001-E282410BBC3C}"/>
              </a:ext>
            </a:extLst>
          </p:cNvPr>
          <p:cNvSpPr txBox="1"/>
          <p:nvPr/>
        </p:nvSpPr>
        <p:spPr>
          <a:xfrm>
            <a:off x="541395" y="3464231"/>
            <a:ext cx="1070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$0</a:t>
            </a:r>
          </a:p>
        </p:txBody>
      </p: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FFCC13D4-62A5-4C6A-81BA-83A724766519}"/>
              </a:ext>
            </a:extLst>
          </p:cNvPr>
          <p:cNvCxnSpPr>
            <a:cxnSpLocks/>
          </p:cNvCxnSpPr>
          <p:nvPr/>
        </p:nvCxnSpPr>
        <p:spPr>
          <a:xfrm>
            <a:off x="4875084" y="2586788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uadroTexto 78">
            <a:extLst>
              <a:ext uri="{FF2B5EF4-FFF2-40B4-BE49-F238E27FC236}">
                <a16:creationId xmlns:a16="http://schemas.microsoft.com/office/drawing/2014/main" id="{C1C73FAF-6250-49A4-A135-1D97E6D55CC8}"/>
              </a:ext>
            </a:extLst>
          </p:cNvPr>
          <p:cNvSpPr txBox="1"/>
          <p:nvPr/>
        </p:nvSpPr>
        <p:spPr>
          <a:xfrm>
            <a:off x="4829554" y="3073777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2023</a:t>
            </a:r>
          </a:p>
        </p:txBody>
      </p: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FDC05679-8C01-4EE9-B11E-214290DEA471}"/>
              </a:ext>
            </a:extLst>
          </p:cNvPr>
          <p:cNvCxnSpPr>
            <a:cxnSpLocks/>
          </p:cNvCxnSpPr>
          <p:nvPr/>
        </p:nvCxnSpPr>
        <p:spPr>
          <a:xfrm>
            <a:off x="6050170" y="2538661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uadroTexto 80">
            <a:extLst>
              <a:ext uri="{FF2B5EF4-FFF2-40B4-BE49-F238E27FC236}">
                <a16:creationId xmlns:a16="http://schemas.microsoft.com/office/drawing/2014/main" id="{32B47023-85C6-43BC-9E65-DD8E0C0FDCF8}"/>
              </a:ext>
            </a:extLst>
          </p:cNvPr>
          <p:cNvSpPr txBox="1"/>
          <p:nvPr/>
        </p:nvSpPr>
        <p:spPr>
          <a:xfrm>
            <a:off x="4999157" y="3319723"/>
            <a:ext cx="1074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$20,164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</a:t>
            </a:r>
          </a:p>
          <a:p>
            <a:pPr algn="ctr"/>
            <a:r>
              <a:rPr lang="es-MX" sz="1000" b="1" dirty="0"/>
              <a:t>$ 20,164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38066374-7596-4592-B598-6708AD693AA1}"/>
              </a:ext>
            </a:extLst>
          </p:cNvPr>
          <p:cNvSpPr/>
          <p:nvPr/>
        </p:nvSpPr>
        <p:spPr>
          <a:xfrm>
            <a:off x="4929815" y="2073440"/>
            <a:ext cx="1275348" cy="232209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85796707-E623-42F2-8BF6-4523C65D3D61}"/>
              </a:ext>
            </a:extLst>
          </p:cNvPr>
          <p:cNvSpPr txBox="1"/>
          <p:nvPr/>
        </p:nvSpPr>
        <p:spPr>
          <a:xfrm>
            <a:off x="2766331" y="2314873"/>
            <a:ext cx="1014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Cancelación a prorrata</a:t>
            </a:r>
          </a:p>
        </p:txBody>
      </p: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3BFEB914-82CF-4D6E-B0CA-A3A381D6DB11}"/>
              </a:ext>
            </a:extLst>
          </p:cNvPr>
          <p:cNvCxnSpPr>
            <a:cxnSpLocks/>
          </p:cNvCxnSpPr>
          <p:nvPr/>
        </p:nvCxnSpPr>
        <p:spPr>
          <a:xfrm>
            <a:off x="6760033" y="2586789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uadroTexto 84">
            <a:extLst>
              <a:ext uri="{FF2B5EF4-FFF2-40B4-BE49-F238E27FC236}">
                <a16:creationId xmlns:a16="http://schemas.microsoft.com/office/drawing/2014/main" id="{29BDFBA2-A704-4515-A5B3-01650809B044}"/>
              </a:ext>
            </a:extLst>
          </p:cNvPr>
          <p:cNvSpPr txBox="1"/>
          <p:nvPr/>
        </p:nvSpPr>
        <p:spPr>
          <a:xfrm>
            <a:off x="5005627" y="2297666"/>
            <a:ext cx="1014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Cancelación a prorrata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52DF43BD-A1A4-4FED-989F-DA6330632C57}"/>
              </a:ext>
            </a:extLst>
          </p:cNvPr>
          <p:cNvSpPr txBox="1"/>
          <p:nvPr/>
        </p:nvSpPr>
        <p:spPr>
          <a:xfrm>
            <a:off x="541395" y="2086234"/>
            <a:ext cx="10146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rgbClr val="C00000"/>
                </a:solidFill>
              </a:rPr>
              <a:t>EJEMPLO 1</a:t>
            </a:r>
          </a:p>
        </p:txBody>
      </p:sp>
    </p:spTree>
    <p:extLst>
      <p:ext uri="{BB962C8B-B14F-4D97-AF65-F5344CB8AC3E}">
        <p14:creationId xmlns:p14="http://schemas.microsoft.com/office/powerpoint/2010/main" val="3097860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grpSp>
        <p:nvGrpSpPr>
          <p:cNvPr id="185" name="Google Shape;185;p20"/>
          <p:cNvGrpSpPr/>
          <p:nvPr/>
        </p:nvGrpSpPr>
        <p:grpSpPr>
          <a:xfrm>
            <a:off x="6853598" y="570123"/>
            <a:ext cx="1922109" cy="4205381"/>
            <a:chOff x="6310600" y="1679550"/>
            <a:chExt cx="883850" cy="1933775"/>
          </a:xfrm>
        </p:grpSpPr>
        <p:sp>
          <p:nvSpPr>
            <p:cNvPr id="186" name="Google Shape;186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88;p20"/>
          <p:cNvGrpSpPr/>
          <p:nvPr/>
        </p:nvGrpSpPr>
        <p:grpSpPr>
          <a:xfrm>
            <a:off x="8341889" y="2276000"/>
            <a:ext cx="433800" cy="433800"/>
            <a:chOff x="5382800" y="412975"/>
            <a:chExt cx="433800" cy="433800"/>
          </a:xfrm>
        </p:grpSpPr>
        <p:sp>
          <p:nvSpPr>
            <p:cNvPr id="189" name="Google Shape;189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20"/>
          <p:cNvGrpSpPr/>
          <p:nvPr/>
        </p:nvGrpSpPr>
        <p:grpSpPr>
          <a:xfrm>
            <a:off x="7830084" y="483597"/>
            <a:ext cx="273901" cy="273901"/>
            <a:chOff x="5382800" y="412975"/>
            <a:chExt cx="433800" cy="433800"/>
          </a:xfrm>
        </p:grpSpPr>
        <p:sp>
          <p:nvSpPr>
            <p:cNvPr id="193" name="Google Shape;193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20"/>
          <p:cNvGrpSpPr/>
          <p:nvPr/>
        </p:nvGrpSpPr>
        <p:grpSpPr>
          <a:xfrm>
            <a:off x="7147751" y="1087654"/>
            <a:ext cx="538389" cy="538389"/>
            <a:chOff x="5382800" y="412975"/>
            <a:chExt cx="433800" cy="433800"/>
          </a:xfrm>
        </p:grpSpPr>
        <p:sp>
          <p:nvSpPr>
            <p:cNvPr id="197" name="Google Shape;197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111;p17">
            <a:extLst>
              <a:ext uri="{FF2B5EF4-FFF2-40B4-BE49-F238E27FC236}">
                <a16:creationId xmlns:a16="http://schemas.microsoft.com/office/drawing/2014/main" id="{B9088F01-F88F-4ED2-9ABC-D02F65D6EE9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5330907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Prima Devengada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4117190F-02BE-416A-A7C1-9242A55B9996}"/>
              </a:ext>
            </a:extLst>
          </p:cNvPr>
          <p:cNvSpPr txBox="1">
            <a:spLocks/>
          </p:cNvSpPr>
          <p:nvPr/>
        </p:nvSpPr>
        <p:spPr>
          <a:xfrm>
            <a:off x="338203" y="1041701"/>
            <a:ext cx="6050071" cy="34980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400" dirty="0"/>
              <a:t>Si el estatus es </a:t>
            </a:r>
            <a:r>
              <a:rPr lang="es-MX" sz="1400" b="1" dirty="0"/>
              <a:t>igual</a:t>
            </a:r>
            <a:r>
              <a:rPr lang="es-MX" sz="1400" dirty="0"/>
              <a:t> a cancelada (clave 3), la fecha de emisión es </a:t>
            </a:r>
            <a:r>
              <a:rPr lang="es-MX" sz="1400" b="1" dirty="0"/>
              <a:t>igual</a:t>
            </a:r>
            <a:r>
              <a:rPr lang="es-MX" sz="1400" dirty="0"/>
              <a:t> al año de reporte y la moneda es nacional entonces la </a:t>
            </a:r>
            <a:r>
              <a:rPr lang="es-MX" sz="1400" b="1" dirty="0"/>
              <a:t>Prima Devengada </a:t>
            </a:r>
            <a:r>
              <a:rPr lang="es-MX" sz="1400" dirty="0"/>
              <a:t>debe ser </a:t>
            </a:r>
            <a:r>
              <a:rPr lang="es-MX" sz="1400" b="1" dirty="0"/>
              <a:t>igual</a:t>
            </a:r>
            <a:r>
              <a:rPr lang="es-MX" sz="1400" dirty="0"/>
              <a:t> a la Prima Emitida.</a:t>
            </a:r>
          </a:p>
          <a:p>
            <a:pPr marL="76200" indent="0">
              <a:buNone/>
            </a:pPr>
            <a:endParaRPr lang="es-MX" sz="1400" dirty="0"/>
          </a:p>
          <a:p>
            <a:pPr marL="76200" indent="0">
              <a:buNone/>
            </a:pPr>
            <a:endParaRPr lang="es-MX" sz="1400" dirty="0"/>
          </a:p>
        </p:txBody>
      </p:sp>
      <p:sp>
        <p:nvSpPr>
          <p:cNvPr id="34" name="Google Shape;112;p17">
            <a:extLst>
              <a:ext uri="{FF2B5EF4-FFF2-40B4-BE49-F238E27FC236}">
                <a16:creationId xmlns:a16="http://schemas.microsoft.com/office/drawing/2014/main" id="{F78141DA-FBC5-4BB5-850F-898B35B03B69}"/>
              </a:ext>
            </a:extLst>
          </p:cNvPr>
          <p:cNvSpPr txBox="1">
            <a:spLocks/>
          </p:cNvSpPr>
          <p:nvPr/>
        </p:nvSpPr>
        <p:spPr>
          <a:xfrm>
            <a:off x="6939418" y="2888815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5C69CFF8-64A3-4BF3-9DBB-A8392537DEE7}"/>
              </a:ext>
            </a:extLst>
          </p:cNvPr>
          <p:cNvCxnSpPr>
            <a:cxnSpLocks/>
          </p:cNvCxnSpPr>
          <p:nvPr/>
        </p:nvCxnSpPr>
        <p:spPr>
          <a:xfrm>
            <a:off x="811557" y="2867440"/>
            <a:ext cx="5851721" cy="1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882B4F1C-7303-4620-B2D4-AA9FDAAADF5D}"/>
              </a:ext>
            </a:extLst>
          </p:cNvPr>
          <p:cNvCxnSpPr>
            <a:cxnSpLocks/>
          </p:cNvCxnSpPr>
          <p:nvPr/>
        </p:nvCxnSpPr>
        <p:spPr>
          <a:xfrm>
            <a:off x="2457287" y="2591788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0C4423C-471A-4547-A20E-9E8A4733C990}"/>
              </a:ext>
            </a:extLst>
          </p:cNvPr>
          <p:cNvSpPr txBox="1"/>
          <p:nvPr/>
        </p:nvSpPr>
        <p:spPr>
          <a:xfrm>
            <a:off x="2423788" y="3030652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Septiembre 2023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76999C5E-9133-42CF-8BA7-E271911BFA5D}"/>
              </a:ext>
            </a:extLst>
          </p:cNvPr>
          <p:cNvSpPr txBox="1"/>
          <p:nvPr/>
        </p:nvSpPr>
        <p:spPr>
          <a:xfrm>
            <a:off x="1555965" y="2925334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…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A8D56B6-77E6-4AA1-B2D1-6E6D49ACD62C}"/>
              </a:ext>
            </a:extLst>
          </p:cNvPr>
          <p:cNvSpPr txBox="1"/>
          <p:nvPr/>
        </p:nvSpPr>
        <p:spPr>
          <a:xfrm>
            <a:off x="137787" y="3045647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2023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CDD3DE8A-6020-4A9C-859C-FF95A9C012F6}"/>
              </a:ext>
            </a:extLst>
          </p:cNvPr>
          <p:cNvSpPr txBox="1"/>
          <p:nvPr/>
        </p:nvSpPr>
        <p:spPr>
          <a:xfrm>
            <a:off x="324609" y="2343697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7ED231C6-FA1B-45D6-B66D-109FAB8B26DA}"/>
              </a:ext>
            </a:extLst>
          </p:cNvPr>
          <p:cNvSpPr txBox="1"/>
          <p:nvPr/>
        </p:nvSpPr>
        <p:spPr>
          <a:xfrm>
            <a:off x="6037143" y="2151429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69A069CF-5B22-483E-815E-22D01025B4F2}"/>
              </a:ext>
            </a:extLst>
          </p:cNvPr>
          <p:cNvCxnSpPr>
            <a:cxnSpLocks/>
          </p:cNvCxnSpPr>
          <p:nvPr/>
        </p:nvCxnSpPr>
        <p:spPr>
          <a:xfrm>
            <a:off x="3788783" y="2663977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1575412-BE0D-49EF-96D2-BB99507BA3A3}"/>
              </a:ext>
            </a:extLst>
          </p:cNvPr>
          <p:cNvCxnSpPr>
            <a:cxnSpLocks/>
          </p:cNvCxnSpPr>
          <p:nvPr/>
        </p:nvCxnSpPr>
        <p:spPr>
          <a:xfrm>
            <a:off x="1173919" y="2523607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6505634-93D7-492A-9ABD-8B801D6D5741}"/>
              </a:ext>
            </a:extLst>
          </p:cNvPr>
          <p:cNvSpPr txBox="1"/>
          <p:nvPr/>
        </p:nvSpPr>
        <p:spPr>
          <a:xfrm>
            <a:off x="453714" y="3489283"/>
            <a:ext cx="1070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$0</a:t>
            </a:r>
          </a:p>
        </p:txBody>
      </p: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8AC4CBE6-15E9-4A1E-9380-731E690DCFAF}"/>
              </a:ext>
            </a:extLst>
          </p:cNvPr>
          <p:cNvCxnSpPr>
            <a:cxnSpLocks/>
          </p:cNvCxnSpPr>
          <p:nvPr/>
        </p:nvCxnSpPr>
        <p:spPr>
          <a:xfrm>
            <a:off x="4787403" y="2611840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id="{9E3CF04A-0EA4-4ABC-BCCC-DF7BD056DD5D}"/>
              </a:ext>
            </a:extLst>
          </p:cNvPr>
          <p:cNvSpPr txBox="1"/>
          <p:nvPr/>
        </p:nvSpPr>
        <p:spPr>
          <a:xfrm>
            <a:off x="4741873" y="3098829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2023</a:t>
            </a: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D2082D63-FA5B-494F-B17F-7391E14AA3D6}"/>
              </a:ext>
            </a:extLst>
          </p:cNvPr>
          <p:cNvCxnSpPr>
            <a:cxnSpLocks/>
          </p:cNvCxnSpPr>
          <p:nvPr/>
        </p:nvCxnSpPr>
        <p:spPr>
          <a:xfrm>
            <a:off x="5962489" y="2563713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75D00F74-67B6-4C67-8869-CBDA64E39AC0}"/>
              </a:ext>
            </a:extLst>
          </p:cNvPr>
          <p:cNvSpPr txBox="1"/>
          <p:nvPr/>
        </p:nvSpPr>
        <p:spPr>
          <a:xfrm>
            <a:off x="4911476" y="3344775"/>
            <a:ext cx="1074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</a:t>
            </a:r>
          </a:p>
          <a:p>
            <a:pPr algn="ctr"/>
            <a:r>
              <a:rPr lang="es-MX" sz="1000" b="1" dirty="0"/>
              <a:t>$ 0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0B704C8B-AFCB-430B-839B-27BE252CDB05}"/>
              </a:ext>
            </a:extLst>
          </p:cNvPr>
          <p:cNvSpPr/>
          <p:nvPr/>
        </p:nvSpPr>
        <p:spPr>
          <a:xfrm>
            <a:off x="4842134" y="2098492"/>
            <a:ext cx="1275348" cy="232209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12A38793-6B61-46A0-9631-1B5C1544341A}"/>
              </a:ext>
            </a:extLst>
          </p:cNvPr>
          <p:cNvCxnSpPr>
            <a:cxnSpLocks/>
          </p:cNvCxnSpPr>
          <p:nvPr/>
        </p:nvCxnSpPr>
        <p:spPr>
          <a:xfrm>
            <a:off x="6672352" y="2611841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5038284-9839-45E4-8CF4-4413D32C9C09}"/>
              </a:ext>
            </a:extLst>
          </p:cNvPr>
          <p:cNvSpPr txBox="1"/>
          <p:nvPr/>
        </p:nvSpPr>
        <p:spPr>
          <a:xfrm>
            <a:off x="5017434" y="2286364"/>
            <a:ext cx="8903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Cancelada al inicio de vigencia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B9FD5789-4827-427B-8FAA-48639DEC5FB7}"/>
              </a:ext>
            </a:extLst>
          </p:cNvPr>
          <p:cNvSpPr txBox="1"/>
          <p:nvPr/>
        </p:nvSpPr>
        <p:spPr>
          <a:xfrm>
            <a:off x="2488474" y="2372913"/>
            <a:ext cx="1159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rgbClr val="C00000"/>
                </a:solidFill>
              </a:rPr>
              <a:t>* Se cancela la póliza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4D95A3BA-54BE-4279-80E6-7D96BE0C3500}"/>
              </a:ext>
            </a:extLst>
          </p:cNvPr>
          <p:cNvSpPr txBox="1"/>
          <p:nvPr/>
        </p:nvSpPr>
        <p:spPr>
          <a:xfrm>
            <a:off x="541302" y="2052544"/>
            <a:ext cx="10146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rgbClr val="C00000"/>
                </a:solidFill>
              </a:rPr>
              <a:t>EJEMPLO 2</a:t>
            </a:r>
          </a:p>
        </p:txBody>
      </p:sp>
    </p:spTree>
    <p:extLst>
      <p:ext uri="{BB962C8B-B14F-4D97-AF65-F5344CB8AC3E}">
        <p14:creationId xmlns:p14="http://schemas.microsoft.com/office/powerpoint/2010/main" val="838163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grpSp>
        <p:nvGrpSpPr>
          <p:cNvPr id="185" name="Google Shape;185;p20"/>
          <p:cNvGrpSpPr/>
          <p:nvPr/>
        </p:nvGrpSpPr>
        <p:grpSpPr>
          <a:xfrm>
            <a:off x="6853598" y="570123"/>
            <a:ext cx="1922109" cy="4205381"/>
            <a:chOff x="6310600" y="1679550"/>
            <a:chExt cx="883850" cy="1933775"/>
          </a:xfrm>
        </p:grpSpPr>
        <p:sp>
          <p:nvSpPr>
            <p:cNvPr id="186" name="Google Shape;186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88;p20"/>
          <p:cNvGrpSpPr/>
          <p:nvPr/>
        </p:nvGrpSpPr>
        <p:grpSpPr>
          <a:xfrm>
            <a:off x="8341889" y="2276000"/>
            <a:ext cx="433800" cy="433800"/>
            <a:chOff x="5382800" y="412975"/>
            <a:chExt cx="433800" cy="433800"/>
          </a:xfrm>
        </p:grpSpPr>
        <p:sp>
          <p:nvSpPr>
            <p:cNvPr id="189" name="Google Shape;189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20"/>
          <p:cNvGrpSpPr/>
          <p:nvPr/>
        </p:nvGrpSpPr>
        <p:grpSpPr>
          <a:xfrm>
            <a:off x="7830084" y="483597"/>
            <a:ext cx="273901" cy="273901"/>
            <a:chOff x="5382800" y="412975"/>
            <a:chExt cx="433800" cy="433800"/>
          </a:xfrm>
        </p:grpSpPr>
        <p:sp>
          <p:nvSpPr>
            <p:cNvPr id="193" name="Google Shape;193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20"/>
          <p:cNvGrpSpPr/>
          <p:nvPr/>
        </p:nvGrpSpPr>
        <p:grpSpPr>
          <a:xfrm>
            <a:off x="7147751" y="1087654"/>
            <a:ext cx="538389" cy="538389"/>
            <a:chOff x="5382800" y="412975"/>
            <a:chExt cx="433800" cy="433800"/>
          </a:xfrm>
        </p:grpSpPr>
        <p:sp>
          <p:nvSpPr>
            <p:cNvPr id="197" name="Google Shape;197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111;p17">
            <a:extLst>
              <a:ext uri="{FF2B5EF4-FFF2-40B4-BE49-F238E27FC236}">
                <a16:creationId xmlns:a16="http://schemas.microsoft.com/office/drawing/2014/main" id="{B9088F01-F88F-4ED2-9ABC-D02F65D6EE9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5330907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Prima Devengada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4117190F-02BE-416A-A7C1-9242A55B9996}"/>
              </a:ext>
            </a:extLst>
          </p:cNvPr>
          <p:cNvSpPr txBox="1">
            <a:spLocks/>
          </p:cNvSpPr>
          <p:nvPr/>
        </p:nvSpPr>
        <p:spPr>
          <a:xfrm>
            <a:off x="338203" y="1071437"/>
            <a:ext cx="6050071" cy="34980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400" dirty="0"/>
              <a:t>Si el estatus es </a:t>
            </a:r>
            <a:r>
              <a:rPr lang="es-MX" sz="1400" b="1" dirty="0"/>
              <a:t>igual</a:t>
            </a:r>
            <a:r>
              <a:rPr lang="es-MX" sz="1400" dirty="0"/>
              <a:t> a cancelada (clave 3) y la fecha de emisión es </a:t>
            </a:r>
            <a:r>
              <a:rPr lang="es-MX" dirty="0"/>
              <a:t>anterior al año de reporte </a:t>
            </a:r>
            <a:r>
              <a:rPr lang="es-MX" sz="1400" dirty="0"/>
              <a:t>entonces la </a:t>
            </a:r>
            <a:r>
              <a:rPr lang="es-MX" sz="1400" b="1" dirty="0"/>
              <a:t>Prima Devengada</a:t>
            </a:r>
            <a:r>
              <a:rPr lang="es-MX" sz="1400" dirty="0"/>
              <a:t> debe ser </a:t>
            </a:r>
            <a:r>
              <a:rPr lang="es-MX" sz="1400" b="1" dirty="0"/>
              <a:t>mayor</a:t>
            </a:r>
            <a:r>
              <a:rPr lang="es-MX" sz="1400" dirty="0"/>
              <a:t> a la Prima Emitida.</a:t>
            </a:r>
          </a:p>
          <a:p>
            <a:pPr marL="76200" indent="0">
              <a:buNone/>
            </a:pPr>
            <a:endParaRPr lang="es-MX" sz="1400" dirty="0"/>
          </a:p>
          <a:p>
            <a:pPr marL="76200" indent="0">
              <a:buNone/>
            </a:pPr>
            <a:endParaRPr lang="es-MX" sz="1400" dirty="0"/>
          </a:p>
        </p:txBody>
      </p:sp>
      <p:sp>
        <p:nvSpPr>
          <p:cNvPr id="34" name="Google Shape;112;p17">
            <a:extLst>
              <a:ext uri="{FF2B5EF4-FFF2-40B4-BE49-F238E27FC236}">
                <a16:creationId xmlns:a16="http://schemas.microsoft.com/office/drawing/2014/main" id="{F78141DA-FBC5-4BB5-850F-898B35B03B69}"/>
              </a:ext>
            </a:extLst>
          </p:cNvPr>
          <p:cNvSpPr txBox="1">
            <a:spLocks/>
          </p:cNvSpPr>
          <p:nvPr/>
        </p:nvSpPr>
        <p:spPr>
          <a:xfrm>
            <a:off x="6939418" y="2888815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FB901E63-6DAB-40AF-8114-FF8B11C58601}"/>
              </a:ext>
            </a:extLst>
          </p:cNvPr>
          <p:cNvCxnSpPr>
            <a:cxnSpLocks/>
          </p:cNvCxnSpPr>
          <p:nvPr/>
        </p:nvCxnSpPr>
        <p:spPr>
          <a:xfrm>
            <a:off x="911764" y="2779758"/>
            <a:ext cx="5851721" cy="1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7287AEBD-AFCE-4A27-A283-5ECD3CC67FDD}"/>
              </a:ext>
            </a:extLst>
          </p:cNvPr>
          <p:cNvCxnSpPr>
            <a:cxnSpLocks/>
          </p:cNvCxnSpPr>
          <p:nvPr/>
        </p:nvCxnSpPr>
        <p:spPr>
          <a:xfrm>
            <a:off x="2557494" y="2504106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:a16="http://schemas.microsoft.com/office/drawing/2014/main" id="{414FA605-4423-42CE-B82A-FABB399028ED}"/>
              </a:ext>
            </a:extLst>
          </p:cNvPr>
          <p:cNvSpPr txBox="1"/>
          <p:nvPr/>
        </p:nvSpPr>
        <p:spPr>
          <a:xfrm>
            <a:off x="2523995" y="2942970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Septiembre 2023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F880C51F-807A-4B75-97B2-47569D3C2938}"/>
              </a:ext>
            </a:extLst>
          </p:cNvPr>
          <p:cNvSpPr txBox="1"/>
          <p:nvPr/>
        </p:nvSpPr>
        <p:spPr>
          <a:xfrm>
            <a:off x="1656172" y="2837652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…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DCF872B3-9E87-467F-85D7-DBCBEF192A76}"/>
              </a:ext>
            </a:extLst>
          </p:cNvPr>
          <p:cNvSpPr txBox="1"/>
          <p:nvPr/>
        </p:nvSpPr>
        <p:spPr>
          <a:xfrm>
            <a:off x="237994" y="2957965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2022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2B0A1641-59FA-4E19-9544-4D635ADE800E}"/>
              </a:ext>
            </a:extLst>
          </p:cNvPr>
          <p:cNvSpPr txBox="1"/>
          <p:nvPr/>
        </p:nvSpPr>
        <p:spPr>
          <a:xfrm>
            <a:off x="380571" y="2204395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E4FA1B26-82CA-4E37-A79B-E1BB4479C774}"/>
              </a:ext>
            </a:extLst>
          </p:cNvPr>
          <p:cNvSpPr txBox="1"/>
          <p:nvPr/>
        </p:nvSpPr>
        <p:spPr>
          <a:xfrm>
            <a:off x="6137350" y="2063747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22AC1B92-8A70-42B6-B555-9765FC37B80E}"/>
              </a:ext>
            </a:extLst>
          </p:cNvPr>
          <p:cNvCxnSpPr>
            <a:cxnSpLocks/>
          </p:cNvCxnSpPr>
          <p:nvPr/>
        </p:nvCxnSpPr>
        <p:spPr>
          <a:xfrm>
            <a:off x="3888990" y="2576295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74BE00B8-8C22-4A3B-8214-8847E49E0704}"/>
              </a:ext>
            </a:extLst>
          </p:cNvPr>
          <p:cNvCxnSpPr>
            <a:cxnSpLocks/>
          </p:cNvCxnSpPr>
          <p:nvPr/>
        </p:nvCxnSpPr>
        <p:spPr>
          <a:xfrm>
            <a:off x="1274126" y="2435925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adroTexto 47">
            <a:extLst>
              <a:ext uri="{FF2B5EF4-FFF2-40B4-BE49-F238E27FC236}">
                <a16:creationId xmlns:a16="http://schemas.microsoft.com/office/drawing/2014/main" id="{6EA76B46-936A-46C0-A62C-000FBF2BB9E1}"/>
              </a:ext>
            </a:extLst>
          </p:cNvPr>
          <p:cNvSpPr txBox="1"/>
          <p:nvPr/>
        </p:nvSpPr>
        <p:spPr>
          <a:xfrm>
            <a:off x="553921" y="3401601"/>
            <a:ext cx="1070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$0</a:t>
            </a: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62BD2BDD-BF1D-46A2-8743-24AA8175E46D}"/>
              </a:ext>
            </a:extLst>
          </p:cNvPr>
          <p:cNvCxnSpPr>
            <a:cxnSpLocks/>
          </p:cNvCxnSpPr>
          <p:nvPr/>
        </p:nvCxnSpPr>
        <p:spPr>
          <a:xfrm>
            <a:off x="4887610" y="2524158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uadroTexto 49">
            <a:extLst>
              <a:ext uri="{FF2B5EF4-FFF2-40B4-BE49-F238E27FC236}">
                <a16:creationId xmlns:a16="http://schemas.microsoft.com/office/drawing/2014/main" id="{2EE3952A-F902-4497-9119-6CC60FB44F87}"/>
              </a:ext>
            </a:extLst>
          </p:cNvPr>
          <p:cNvSpPr txBox="1"/>
          <p:nvPr/>
        </p:nvSpPr>
        <p:spPr>
          <a:xfrm>
            <a:off x="4842080" y="3011147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2023</a:t>
            </a:r>
          </a:p>
        </p:txBody>
      </p: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5CD5E699-B456-479F-99C2-1D6E6F2171C3}"/>
              </a:ext>
            </a:extLst>
          </p:cNvPr>
          <p:cNvCxnSpPr>
            <a:cxnSpLocks/>
          </p:cNvCxnSpPr>
          <p:nvPr/>
        </p:nvCxnSpPr>
        <p:spPr>
          <a:xfrm>
            <a:off x="6062696" y="2476031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uadroTexto 51">
            <a:extLst>
              <a:ext uri="{FF2B5EF4-FFF2-40B4-BE49-F238E27FC236}">
                <a16:creationId xmlns:a16="http://schemas.microsoft.com/office/drawing/2014/main" id="{4D57A1DC-1F4E-46D5-A938-989F1F206E97}"/>
              </a:ext>
            </a:extLst>
          </p:cNvPr>
          <p:cNvSpPr txBox="1"/>
          <p:nvPr/>
        </p:nvSpPr>
        <p:spPr>
          <a:xfrm>
            <a:off x="5011683" y="3257093"/>
            <a:ext cx="1074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</a:t>
            </a:r>
            <a:r>
              <a:rPr lang="es-MX" sz="1000" b="1" dirty="0">
                <a:solidFill>
                  <a:srgbClr val="C00000"/>
                </a:solidFill>
              </a:rPr>
              <a:t>-$19,836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</a:t>
            </a:r>
          </a:p>
          <a:p>
            <a:pPr algn="ctr"/>
            <a:r>
              <a:rPr lang="es-MX" sz="1000" b="1" dirty="0"/>
              <a:t>$ 20,164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9689F9A8-FC78-4B2A-A637-EE6A612B722E}"/>
              </a:ext>
            </a:extLst>
          </p:cNvPr>
          <p:cNvSpPr/>
          <p:nvPr/>
        </p:nvSpPr>
        <p:spPr>
          <a:xfrm>
            <a:off x="4942341" y="2010810"/>
            <a:ext cx="1275348" cy="232209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ACFD469D-06D1-491D-BBF3-B31622FD597F}"/>
              </a:ext>
            </a:extLst>
          </p:cNvPr>
          <p:cNvSpPr txBox="1"/>
          <p:nvPr/>
        </p:nvSpPr>
        <p:spPr>
          <a:xfrm>
            <a:off x="2815727" y="2185875"/>
            <a:ext cx="1014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Cancelación a prorrata</a:t>
            </a:r>
          </a:p>
        </p:txBody>
      </p: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51F600F1-8005-4AA3-9AF6-6D9B5143188A}"/>
              </a:ext>
            </a:extLst>
          </p:cNvPr>
          <p:cNvCxnSpPr>
            <a:cxnSpLocks/>
          </p:cNvCxnSpPr>
          <p:nvPr/>
        </p:nvCxnSpPr>
        <p:spPr>
          <a:xfrm>
            <a:off x="6772559" y="2524159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id="{F05B598B-D98E-4715-BA82-8D02850EFD4A}"/>
              </a:ext>
            </a:extLst>
          </p:cNvPr>
          <p:cNvSpPr txBox="1"/>
          <p:nvPr/>
        </p:nvSpPr>
        <p:spPr>
          <a:xfrm>
            <a:off x="5064857" y="2156378"/>
            <a:ext cx="1014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Cancelación a prorrata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4E5C5130-FB21-4D18-94E2-B8C72596977C}"/>
              </a:ext>
            </a:extLst>
          </p:cNvPr>
          <p:cNvSpPr txBox="1"/>
          <p:nvPr/>
        </p:nvSpPr>
        <p:spPr>
          <a:xfrm>
            <a:off x="541395" y="1958691"/>
            <a:ext cx="10146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rgbClr val="C00000"/>
                </a:solidFill>
              </a:rPr>
              <a:t>EJEMPLO 3</a:t>
            </a:r>
          </a:p>
        </p:txBody>
      </p:sp>
    </p:spTree>
    <p:extLst>
      <p:ext uri="{BB962C8B-B14F-4D97-AF65-F5344CB8AC3E}">
        <p14:creationId xmlns:p14="http://schemas.microsoft.com/office/powerpoint/2010/main" val="894447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grpSp>
        <p:nvGrpSpPr>
          <p:cNvPr id="185" name="Google Shape;185;p20"/>
          <p:cNvGrpSpPr/>
          <p:nvPr/>
        </p:nvGrpSpPr>
        <p:grpSpPr>
          <a:xfrm>
            <a:off x="6853598" y="570123"/>
            <a:ext cx="1922109" cy="4205381"/>
            <a:chOff x="6310600" y="1679550"/>
            <a:chExt cx="883850" cy="1933775"/>
          </a:xfrm>
        </p:grpSpPr>
        <p:sp>
          <p:nvSpPr>
            <p:cNvPr id="186" name="Google Shape;186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88;p20"/>
          <p:cNvGrpSpPr/>
          <p:nvPr/>
        </p:nvGrpSpPr>
        <p:grpSpPr>
          <a:xfrm>
            <a:off x="8341889" y="2276000"/>
            <a:ext cx="433800" cy="433800"/>
            <a:chOff x="5382800" y="412975"/>
            <a:chExt cx="433800" cy="433800"/>
          </a:xfrm>
        </p:grpSpPr>
        <p:sp>
          <p:nvSpPr>
            <p:cNvPr id="189" name="Google Shape;189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20"/>
          <p:cNvGrpSpPr/>
          <p:nvPr/>
        </p:nvGrpSpPr>
        <p:grpSpPr>
          <a:xfrm>
            <a:off x="7830084" y="483597"/>
            <a:ext cx="273901" cy="273901"/>
            <a:chOff x="5382800" y="412975"/>
            <a:chExt cx="433800" cy="433800"/>
          </a:xfrm>
        </p:grpSpPr>
        <p:sp>
          <p:nvSpPr>
            <p:cNvPr id="193" name="Google Shape;193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20"/>
          <p:cNvGrpSpPr/>
          <p:nvPr/>
        </p:nvGrpSpPr>
        <p:grpSpPr>
          <a:xfrm>
            <a:off x="7147751" y="1087654"/>
            <a:ext cx="538389" cy="538389"/>
            <a:chOff x="5382800" y="412975"/>
            <a:chExt cx="433800" cy="433800"/>
          </a:xfrm>
        </p:grpSpPr>
        <p:sp>
          <p:nvSpPr>
            <p:cNvPr id="197" name="Google Shape;197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111;p17">
            <a:extLst>
              <a:ext uri="{FF2B5EF4-FFF2-40B4-BE49-F238E27FC236}">
                <a16:creationId xmlns:a16="http://schemas.microsoft.com/office/drawing/2014/main" id="{B9088F01-F88F-4ED2-9ABC-D02F65D6EE9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5330907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Prima Devengada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4117190F-02BE-416A-A7C1-9242A55B9996}"/>
              </a:ext>
            </a:extLst>
          </p:cNvPr>
          <p:cNvSpPr txBox="1">
            <a:spLocks/>
          </p:cNvSpPr>
          <p:nvPr/>
        </p:nvSpPr>
        <p:spPr>
          <a:xfrm>
            <a:off x="383354" y="1008828"/>
            <a:ext cx="6050071" cy="34980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400" dirty="0"/>
              <a:t>Si el estatus es igual a cancelada (clave 3) y la fecha de emisión es anterior al año de reporte entonces la </a:t>
            </a:r>
            <a:r>
              <a:rPr lang="es-MX" sz="1400" b="1" dirty="0"/>
              <a:t>Prima Devengada </a:t>
            </a:r>
            <a:r>
              <a:rPr lang="es-MX" sz="1400" dirty="0"/>
              <a:t>debe ser </a:t>
            </a:r>
            <a:r>
              <a:rPr lang="es-MX" sz="1400" b="1" dirty="0"/>
              <a:t>mayor</a:t>
            </a:r>
            <a:r>
              <a:rPr lang="es-MX" sz="1400" dirty="0"/>
              <a:t> a la Prima Emitida.</a:t>
            </a:r>
          </a:p>
          <a:p>
            <a:pPr marL="76200" indent="0">
              <a:buNone/>
            </a:pPr>
            <a:endParaRPr lang="es-MX" sz="1400" dirty="0"/>
          </a:p>
          <a:p>
            <a:pPr marL="76200" indent="0">
              <a:buNone/>
            </a:pPr>
            <a:endParaRPr lang="es-MX" sz="1400" dirty="0"/>
          </a:p>
        </p:txBody>
      </p:sp>
      <p:sp>
        <p:nvSpPr>
          <p:cNvPr id="34" name="Google Shape;112;p17">
            <a:extLst>
              <a:ext uri="{FF2B5EF4-FFF2-40B4-BE49-F238E27FC236}">
                <a16:creationId xmlns:a16="http://schemas.microsoft.com/office/drawing/2014/main" id="{F78141DA-FBC5-4BB5-850F-898B35B03B69}"/>
              </a:ext>
            </a:extLst>
          </p:cNvPr>
          <p:cNvSpPr txBox="1">
            <a:spLocks/>
          </p:cNvSpPr>
          <p:nvPr/>
        </p:nvSpPr>
        <p:spPr>
          <a:xfrm>
            <a:off x="6939418" y="2888815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2DE17C01-05E0-432D-A234-6E9E0D5F0CF6}"/>
              </a:ext>
            </a:extLst>
          </p:cNvPr>
          <p:cNvCxnSpPr>
            <a:cxnSpLocks/>
          </p:cNvCxnSpPr>
          <p:nvPr/>
        </p:nvCxnSpPr>
        <p:spPr>
          <a:xfrm>
            <a:off x="911764" y="2792284"/>
            <a:ext cx="5851721" cy="1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579973E2-64CD-4EF1-8FED-F9E8D0AFBD56}"/>
              </a:ext>
            </a:extLst>
          </p:cNvPr>
          <p:cNvCxnSpPr>
            <a:cxnSpLocks/>
          </p:cNvCxnSpPr>
          <p:nvPr/>
        </p:nvCxnSpPr>
        <p:spPr>
          <a:xfrm>
            <a:off x="2557494" y="2516632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C371B0E-2D1E-48DC-9881-A307F2C5E2BE}"/>
              </a:ext>
            </a:extLst>
          </p:cNvPr>
          <p:cNvSpPr txBox="1"/>
          <p:nvPr/>
        </p:nvSpPr>
        <p:spPr>
          <a:xfrm>
            <a:off x="2523995" y="2955496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Septiembre 2023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E41A069-BCFC-41D3-86C5-272D841DFFAF}"/>
              </a:ext>
            </a:extLst>
          </p:cNvPr>
          <p:cNvSpPr txBox="1"/>
          <p:nvPr/>
        </p:nvSpPr>
        <p:spPr>
          <a:xfrm>
            <a:off x="1656172" y="2850178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…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7B95A3F-59AF-47EB-9C5A-CF52E4D7E50B}"/>
              </a:ext>
            </a:extLst>
          </p:cNvPr>
          <p:cNvSpPr txBox="1"/>
          <p:nvPr/>
        </p:nvSpPr>
        <p:spPr>
          <a:xfrm>
            <a:off x="237994" y="2970491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2022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84C533B-5CD1-4051-A78D-AA25CABB8D57}"/>
              </a:ext>
            </a:extLst>
          </p:cNvPr>
          <p:cNvSpPr txBox="1"/>
          <p:nvPr/>
        </p:nvSpPr>
        <p:spPr>
          <a:xfrm>
            <a:off x="417442" y="2216921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8BB2C6A-D80F-4F74-A687-C19C85F3F48C}"/>
              </a:ext>
            </a:extLst>
          </p:cNvPr>
          <p:cNvSpPr txBox="1"/>
          <p:nvPr/>
        </p:nvSpPr>
        <p:spPr>
          <a:xfrm>
            <a:off x="6137350" y="2076273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476A3466-E785-44B8-98C1-F218A27D93F5}"/>
              </a:ext>
            </a:extLst>
          </p:cNvPr>
          <p:cNvCxnSpPr>
            <a:cxnSpLocks/>
          </p:cNvCxnSpPr>
          <p:nvPr/>
        </p:nvCxnSpPr>
        <p:spPr>
          <a:xfrm>
            <a:off x="3888990" y="2588821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B74CA82E-C055-4379-B285-1259B682EA5C}"/>
              </a:ext>
            </a:extLst>
          </p:cNvPr>
          <p:cNvCxnSpPr>
            <a:cxnSpLocks/>
          </p:cNvCxnSpPr>
          <p:nvPr/>
        </p:nvCxnSpPr>
        <p:spPr>
          <a:xfrm>
            <a:off x="1274126" y="2448451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0C76A17-93E5-431F-9D24-D6008DB3D3FE}"/>
              </a:ext>
            </a:extLst>
          </p:cNvPr>
          <p:cNvSpPr txBox="1"/>
          <p:nvPr/>
        </p:nvSpPr>
        <p:spPr>
          <a:xfrm>
            <a:off x="553921" y="3414127"/>
            <a:ext cx="1070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$0</a:t>
            </a:r>
          </a:p>
        </p:txBody>
      </p: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96747842-EDF3-48E4-9BDB-1728FE5ECF0E}"/>
              </a:ext>
            </a:extLst>
          </p:cNvPr>
          <p:cNvCxnSpPr>
            <a:cxnSpLocks/>
          </p:cNvCxnSpPr>
          <p:nvPr/>
        </p:nvCxnSpPr>
        <p:spPr>
          <a:xfrm>
            <a:off x="4887610" y="2536684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id="{E27EF3F0-DBAF-452D-9B50-C9CE0DF7CCA5}"/>
              </a:ext>
            </a:extLst>
          </p:cNvPr>
          <p:cNvSpPr txBox="1"/>
          <p:nvPr/>
        </p:nvSpPr>
        <p:spPr>
          <a:xfrm>
            <a:off x="4842080" y="3023673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2023</a:t>
            </a: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052BF448-E2DE-4487-B695-F098A0D17908}"/>
              </a:ext>
            </a:extLst>
          </p:cNvPr>
          <p:cNvCxnSpPr>
            <a:cxnSpLocks/>
          </p:cNvCxnSpPr>
          <p:nvPr/>
        </p:nvCxnSpPr>
        <p:spPr>
          <a:xfrm>
            <a:off x="6062696" y="2488557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B5B9A6D4-36B8-44B0-8BB5-A573ADCA5D98}"/>
              </a:ext>
            </a:extLst>
          </p:cNvPr>
          <p:cNvSpPr txBox="1"/>
          <p:nvPr/>
        </p:nvSpPr>
        <p:spPr>
          <a:xfrm>
            <a:off x="5011683" y="3269619"/>
            <a:ext cx="1074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</a:t>
            </a:r>
            <a:r>
              <a:rPr lang="es-MX" sz="1000" b="1" dirty="0">
                <a:solidFill>
                  <a:srgbClr val="C00000"/>
                </a:solidFill>
              </a:rPr>
              <a:t>-$40,000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</a:t>
            </a:r>
          </a:p>
          <a:p>
            <a:pPr algn="ctr"/>
            <a:r>
              <a:rPr lang="es-MX" sz="1000" b="1" dirty="0"/>
              <a:t>$ 0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3DFFBD9E-FE51-435B-B647-1FE4F4572523}"/>
              </a:ext>
            </a:extLst>
          </p:cNvPr>
          <p:cNvSpPr/>
          <p:nvPr/>
        </p:nvSpPr>
        <p:spPr>
          <a:xfrm>
            <a:off x="4942341" y="2023336"/>
            <a:ext cx="1275348" cy="232209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6352FCDF-B623-409E-B44E-636B8C9F8CC8}"/>
              </a:ext>
            </a:extLst>
          </p:cNvPr>
          <p:cNvCxnSpPr>
            <a:cxnSpLocks/>
          </p:cNvCxnSpPr>
          <p:nvPr/>
        </p:nvCxnSpPr>
        <p:spPr>
          <a:xfrm>
            <a:off x="6772559" y="2536685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CF8F7AA-4335-48EE-8FF1-5584336E90A5}"/>
              </a:ext>
            </a:extLst>
          </p:cNvPr>
          <p:cNvSpPr txBox="1"/>
          <p:nvPr/>
        </p:nvSpPr>
        <p:spPr>
          <a:xfrm>
            <a:off x="5125014" y="2203834"/>
            <a:ext cx="8903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Cancelada al inicio de vigencia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9545915B-D19A-4180-A72F-2E7F0A39C31B}"/>
              </a:ext>
            </a:extLst>
          </p:cNvPr>
          <p:cNvSpPr txBox="1"/>
          <p:nvPr/>
        </p:nvSpPr>
        <p:spPr>
          <a:xfrm>
            <a:off x="2662423" y="2305132"/>
            <a:ext cx="1159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rgbClr val="C00000"/>
                </a:solidFill>
              </a:rPr>
              <a:t>* Se cancela la póliza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48EBDCCE-44FC-44A2-88A5-C724D51F566C}"/>
              </a:ext>
            </a:extLst>
          </p:cNvPr>
          <p:cNvSpPr txBox="1"/>
          <p:nvPr/>
        </p:nvSpPr>
        <p:spPr>
          <a:xfrm>
            <a:off x="553921" y="1928471"/>
            <a:ext cx="10146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rgbClr val="C00000"/>
                </a:solidFill>
              </a:rPr>
              <a:t>EJEMPLO 4</a:t>
            </a:r>
          </a:p>
        </p:txBody>
      </p:sp>
    </p:spTree>
    <p:extLst>
      <p:ext uri="{BB962C8B-B14F-4D97-AF65-F5344CB8AC3E}">
        <p14:creationId xmlns:p14="http://schemas.microsoft.com/office/powerpoint/2010/main" val="3877440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grpSp>
        <p:nvGrpSpPr>
          <p:cNvPr id="132" name="Google Shape;132;p18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Google Shape;133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8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8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"/>
          <p:cNvSpPr/>
          <p:nvPr/>
        </p:nvSpPr>
        <p:spPr>
          <a:xfrm rot="-2700000" flipH="1">
            <a:off x="8080441" y="1403871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8254980" y="1578422"/>
            <a:ext cx="320399" cy="320378"/>
            <a:chOff x="1951075" y="2333250"/>
            <a:chExt cx="381200" cy="381175"/>
          </a:xfrm>
        </p:grpSpPr>
        <p:sp>
          <p:nvSpPr>
            <p:cNvPr id="139" name="Google Shape;139;p18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Google Shape;144;p1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Google Shape;149;p1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8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11;p17">
            <a:extLst>
              <a:ext uri="{FF2B5EF4-FFF2-40B4-BE49-F238E27FC236}">
                <a16:creationId xmlns:a16="http://schemas.microsoft.com/office/drawing/2014/main" id="{028CB794-E2E1-4693-A296-40BB78AF23B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38337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Prima Emitida</a:t>
            </a:r>
          </a:p>
        </p:txBody>
      </p:sp>
      <p:sp>
        <p:nvSpPr>
          <p:cNvPr id="31" name="Google Shape;112;p17">
            <a:extLst>
              <a:ext uri="{FF2B5EF4-FFF2-40B4-BE49-F238E27FC236}">
                <a16:creationId xmlns:a16="http://schemas.microsoft.com/office/drawing/2014/main" id="{6B501192-A0B0-4160-8855-D05E6DECF71D}"/>
              </a:ext>
            </a:extLst>
          </p:cNvPr>
          <p:cNvSpPr txBox="1">
            <a:spLocks/>
          </p:cNvSpPr>
          <p:nvPr/>
        </p:nvSpPr>
        <p:spPr>
          <a:xfrm>
            <a:off x="626393" y="1232883"/>
            <a:ext cx="5313261" cy="3710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600" dirty="0"/>
              <a:t>La póliza se emitió en el ejercicio actual y el certificado no está cancelado entonces la Prima Emitida debe ser </a:t>
            </a:r>
            <a:r>
              <a:rPr lang="es-MX" sz="1600" b="1" dirty="0"/>
              <a:t>mayor</a:t>
            </a:r>
            <a:r>
              <a:rPr lang="es-MX" sz="1600" dirty="0"/>
              <a:t> o </a:t>
            </a:r>
            <a:r>
              <a:rPr lang="es-MX" sz="1600" b="1" dirty="0"/>
              <a:t>igual</a:t>
            </a:r>
            <a:r>
              <a:rPr lang="es-MX" sz="1600" dirty="0"/>
              <a:t> a cero.</a:t>
            </a:r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76200">
              <a:spcBef>
                <a:spcPts val="600"/>
              </a:spcBef>
              <a:buSzPts val="2400"/>
            </a:pPr>
            <a:endParaRPr lang="es-MX" sz="1600" dirty="0"/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B7B9954E-9EDD-4455-96C7-1F011A7C3ADC}"/>
              </a:ext>
            </a:extLst>
          </p:cNvPr>
          <p:cNvSpPr txBox="1">
            <a:spLocks/>
          </p:cNvSpPr>
          <p:nvPr/>
        </p:nvSpPr>
        <p:spPr>
          <a:xfrm>
            <a:off x="6400799" y="2926393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950039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  <p:grpSp>
        <p:nvGrpSpPr>
          <p:cNvPr id="132" name="Google Shape;132;p18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Google Shape;133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8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8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"/>
          <p:cNvSpPr/>
          <p:nvPr/>
        </p:nvSpPr>
        <p:spPr>
          <a:xfrm rot="-2700000" flipH="1">
            <a:off x="8080441" y="1403871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8254980" y="1578422"/>
            <a:ext cx="320399" cy="320378"/>
            <a:chOff x="1951075" y="2333250"/>
            <a:chExt cx="381200" cy="381175"/>
          </a:xfrm>
        </p:grpSpPr>
        <p:sp>
          <p:nvSpPr>
            <p:cNvPr id="139" name="Google Shape;139;p18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Google Shape;144;p1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Google Shape;149;p1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8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11;p17">
            <a:extLst>
              <a:ext uri="{FF2B5EF4-FFF2-40B4-BE49-F238E27FC236}">
                <a16:creationId xmlns:a16="http://schemas.microsoft.com/office/drawing/2014/main" id="{028CB794-E2E1-4693-A296-40BB78AF23B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38337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Monto pagado de hospitalización</a:t>
            </a:r>
          </a:p>
        </p:txBody>
      </p:sp>
      <p:sp>
        <p:nvSpPr>
          <p:cNvPr id="31" name="Google Shape;112;p17">
            <a:extLst>
              <a:ext uri="{FF2B5EF4-FFF2-40B4-BE49-F238E27FC236}">
                <a16:creationId xmlns:a16="http://schemas.microsoft.com/office/drawing/2014/main" id="{6B501192-A0B0-4160-8855-D05E6DECF71D}"/>
              </a:ext>
            </a:extLst>
          </p:cNvPr>
          <p:cNvSpPr txBox="1">
            <a:spLocks/>
          </p:cNvSpPr>
          <p:nvPr/>
        </p:nvSpPr>
        <p:spPr>
          <a:xfrm>
            <a:off x="626393" y="1232883"/>
            <a:ext cx="5498182" cy="3710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800" dirty="0"/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800" dirty="0"/>
              <a:t>Si el monto pagado es mayor a cero entonces el </a:t>
            </a:r>
            <a:r>
              <a:rPr lang="es-MX" sz="1800" b="1" dirty="0"/>
              <a:t>monto pagado</a:t>
            </a:r>
            <a:r>
              <a:rPr lang="es-MX" sz="1800" dirty="0"/>
              <a:t> </a:t>
            </a:r>
            <a:r>
              <a:rPr lang="es-MX" sz="1800" b="1" dirty="0"/>
              <a:t>de hospitalización </a:t>
            </a:r>
            <a:r>
              <a:rPr lang="es-MX" sz="1800" dirty="0"/>
              <a:t>debe ser </a:t>
            </a:r>
            <a:r>
              <a:rPr lang="es-MX" sz="1800" b="1" dirty="0"/>
              <a:t>mayor</a:t>
            </a:r>
            <a:r>
              <a:rPr lang="es-MX" sz="1800" dirty="0"/>
              <a:t> o igual a 500. (Nota: esta validación es a nivel registro y aplica para gastos hospitalarios)</a:t>
            </a:r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800" dirty="0"/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B7B9954E-9EDD-4455-96C7-1F011A7C3ADC}"/>
              </a:ext>
            </a:extLst>
          </p:cNvPr>
          <p:cNvSpPr txBox="1">
            <a:spLocks/>
          </p:cNvSpPr>
          <p:nvPr/>
        </p:nvSpPr>
        <p:spPr>
          <a:xfrm>
            <a:off x="6400799" y="2926393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1115650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  <p:grpSp>
        <p:nvGrpSpPr>
          <p:cNvPr id="132" name="Google Shape;132;p18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Google Shape;133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8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8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"/>
          <p:cNvSpPr/>
          <p:nvPr/>
        </p:nvSpPr>
        <p:spPr>
          <a:xfrm rot="-2700000" flipH="1">
            <a:off x="8080441" y="1403871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8254980" y="1578422"/>
            <a:ext cx="320399" cy="320378"/>
            <a:chOff x="1951075" y="2333250"/>
            <a:chExt cx="381200" cy="381175"/>
          </a:xfrm>
        </p:grpSpPr>
        <p:sp>
          <p:nvSpPr>
            <p:cNvPr id="139" name="Google Shape;139;p18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Google Shape;144;p1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Google Shape;149;p1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8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11;p17">
            <a:extLst>
              <a:ext uri="{FF2B5EF4-FFF2-40B4-BE49-F238E27FC236}">
                <a16:creationId xmlns:a16="http://schemas.microsoft.com/office/drawing/2014/main" id="{028CB794-E2E1-4693-A296-40BB78AF23B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38337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Tipo de Gasto </a:t>
            </a:r>
          </a:p>
        </p:txBody>
      </p:sp>
      <p:sp>
        <p:nvSpPr>
          <p:cNvPr id="31" name="Google Shape;112;p17">
            <a:extLst>
              <a:ext uri="{FF2B5EF4-FFF2-40B4-BE49-F238E27FC236}">
                <a16:creationId xmlns:a16="http://schemas.microsoft.com/office/drawing/2014/main" id="{6B501192-A0B0-4160-8855-D05E6DECF71D}"/>
              </a:ext>
            </a:extLst>
          </p:cNvPr>
          <p:cNvSpPr txBox="1">
            <a:spLocks/>
          </p:cNvSpPr>
          <p:nvPr/>
        </p:nvSpPr>
        <p:spPr>
          <a:xfrm>
            <a:off x="626393" y="1232883"/>
            <a:ext cx="5339780" cy="3710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800" dirty="0"/>
              <a:t>El porcentaje de otros en el Tipo de Gasto debe ser </a:t>
            </a:r>
            <a:r>
              <a:rPr lang="es-MX" sz="1800" b="1" dirty="0"/>
              <a:t>menor</a:t>
            </a:r>
            <a:r>
              <a:rPr lang="es-MX" sz="1800" dirty="0"/>
              <a:t> o </a:t>
            </a:r>
            <a:r>
              <a:rPr lang="es-MX" sz="1800" b="1" dirty="0"/>
              <a:t>igual</a:t>
            </a:r>
            <a:r>
              <a:rPr lang="es-MX" sz="1800" dirty="0"/>
              <a:t> al 5% del monto reclamado.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B7B9954E-9EDD-4455-96C7-1F011A7C3ADC}"/>
              </a:ext>
            </a:extLst>
          </p:cNvPr>
          <p:cNvSpPr txBox="1">
            <a:spLocks/>
          </p:cNvSpPr>
          <p:nvPr/>
        </p:nvSpPr>
        <p:spPr>
          <a:xfrm>
            <a:off x="6400799" y="2926393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56603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848B1-6DFF-8D4C-1CE1-413FC4B5B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352" y="2125980"/>
            <a:ext cx="5797296" cy="891540"/>
          </a:xfrm>
        </p:spPr>
        <p:txBody>
          <a:bodyPr/>
          <a:lstStyle/>
          <a:p>
            <a:pPr algn="ctr"/>
            <a:r>
              <a:rPr lang="es-MX" sz="3200" dirty="0"/>
              <a:t>VALIDACIONES NUEVAS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353C4B06-B8FF-0C7C-FC64-D0ECC5B71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552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p:grpSp>
        <p:nvGrpSpPr>
          <p:cNvPr id="132" name="Google Shape;132;p18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Google Shape;133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8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8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"/>
          <p:cNvSpPr/>
          <p:nvPr/>
        </p:nvSpPr>
        <p:spPr>
          <a:xfrm rot="-2700000" flipH="1">
            <a:off x="8080441" y="1403871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8254980" y="1578422"/>
            <a:ext cx="320399" cy="320378"/>
            <a:chOff x="1951075" y="2333250"/>
            <a:chExt cx="381200" cy="381175"/>
          </a:xfrm>
        </p:grpSpPr>
        <p:sp>
          <p:nvSpPr>
            <p:cNvPr id="139" name="Google Shape;139;p18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Google Shape;144;p1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Google Shape;149;p1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8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11;p17">
            <a:extLst>
              <a:ext uri="{FF2B5EF4-FFF2-40B4-BE49-F238E27FC236}">
                <a16:creationId xmlns:a16="http://schemas.microsoft.com/office/drawing/2014/main" id="{028CB794-E2E1-4693-A296-40BB78AF23B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38337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Reclamación inicial</a:t>
            </a:r>
          </a:p>
        </p:txBody>
      </p:sp>
      <p:sp>
        <p:nvSpPr>
          <p:cNvPr id="31" name="Google Shape;112;p17">
            <a:extLst>
              <a:ext uri="{FF2B5EF4-FFF2-40B4-BE49-F238E27FC236}">
                <a16:creationId xmlns:a16="http://schemas.microsoft.com/office/drawing/2014/main" id="{6B501192-A0B0-4160-8855-D05E6DECF71D}"/>
              </a:ext>
            </a:extLst>
          </p:cNvPr>
          <p:cNvSpPr txBox="1">
            <a:spLocks/>
          </p:cNvSpPr>
          <p:nvPr/>
        </p:nvSpPr>
        <p:spPr>
          <a:xfrm>
            <a:off x="626393" y="1232883"/>
            <a:ext cx="5498182" cy="3710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6200" algn="just">
              <a:spcBef>
                <a:spcPts val="600"/>
              </a:spcBef>
              <a:buSzPts val="2400"/>
            </a:pPr>
            <a:r>
              <a:rPr lang="es-MX" sz="1600" dirty="0"/>
              <a:t>Se clasificará como reclamación inicial a la primera reclamación que sea procedente o pagada.</a:t>
            </a:r>
          </a:p>
          <a:p>
            <a:pPr marL="76200" algn="just">
              <a:spcBef>
                <a:spcPts val="600"/>
              </a:spcBef>
              <a:buSzPts val="2400"/>
            </a:pPr>
            <a:endParaRPr lang="es-MX" sz="1800" dirty="0"/>
          </a:p>
          <a:p>
            <a:pPr marL="76200" algn="just">
              <a:spcBef>
                <a:spcPts val="600"/>
              </a:spcBef>
              <a:buSzPts val="2400"/>
            </a:pPr>
            <a:r>
              <a:rPr lang="es-MX" sz="1600" dirty="0"/>
              <a:t>Si el siniestro ocurrió en el ejercicio actual de reporte debe tener un tipo de movimiento inicial.</a:t>
            </a:r>
          </a:p>
          <a:p>
            <a:pPr marL="76200" algn="just">
              <a:spcBef>
                <a:spcPts val="600"/>
              </a:spcBef>
              <a:buSzPts val="2400"/>
            </a:pPr>
            <a:endParaRPr lang="es-MX" sz="1800" dirty="0"/>
          </a:p>
          <a:p>
            <a:pPr marL="76200" algn="just">
              <a:spcBef>
                <a:spcPts val="600"/>
              </a:spcBef>
              <a:buSzPts val="2400"/>
            </a:pPr>
            <a:endParaRPr lang="es-MX" sz="1800" dirty="0"/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B7B9954E-9EDD-4455-96C7-1F011A7C3ADC}"/>
              </a:ext>
            </a:extLst>
          </p:cNvPr>
          <p:cNvSpPr txBox="1">
            <a:spLocks/>
          </p:cNvSpPr>
          <p:nvPr/>
        </p:nvSpPr>
        <p:spPr>
          <a:xfrm>
            <a:off x="6400799" y="2926393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575027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  <p:grpSp>
        <p:nvGrpSpPr>
          <p:cNvPr id="132" name="Google Shape;132;p18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Google Shape;133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8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8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"/>
          <p:cNvSpPr/>
          <p:nvPr/>
        </p:nvSpPr>
        <p:spPr>
          <a:xfrm rot="-2700000" flipH="1">
            <a:off x="8080441" y="1403871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8254980" y="1578422"/>
            <a:ext cx="320399" cy="320378"/>
            <a:chOff x="1951075" y="2333250"/>
            <a:chExt cx="381200" cy="381175"/>
          </a:xfrm>
        </p:grpSpPr>
        <p:sp>
          <p:nvSpPr>
            <p:cNvPr id="139" name="Google Shape;139;p18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Google Shape;144;p1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Google Shape;149;p1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8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11;p17">
            <a:extLst>
              <a:ext uri="{FF2B5EF4-FFF2-40B4-BE49-F238E27FC236}">
                <a16:creationId xmlns:a16="http://schemas.microsoft.com/office/drawing/2014/main" id="{028CB794-E2E1-4693-A296-40BB78AF23B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38337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Estatus de la reclamación</a:t>
            </a:r>
          </a:p>
        </p:txBody>
      </p:sp>
      <p:sp>
        <p:nvSpPr>
          <p:cNvPr id="31" name="Google Shape;112;p17">
            <a:extLst>
              <a:ext uri="{FF2B5EF4-FFF2-40B4-BE49-F238E27FC236}">
                <a16:creationId xmlns:a16="http://schemas.microsoft.com/office/drawing/2014/main" id="{6B501192-A0B0-4160-8855-D05E6DECF71D}"/>
              </a:ext>
            </a:extLst>
          </p:cNvPr>
          <p:cNvSpPr txBox="1">
            <a:spLocks/>
          </p:cNvSpPr>
          <p:nvPr/>
        </p:nvSpPr>
        <p:spPr>
          <a:xfrm>
            <a:off x="626393" y="1232883"/>
            <a:ext cx="5358990" cy="3710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6200" algn="just">
              <a:spcBef>
                <a:spcPts val="600"/>
              </a:spcBef>
              <a:buSzPts val="2400"/>
            </a:pPr>
            <a:r>
              <a:rPr lang="es-MX" sz="1600" dirty="0"/>
              <a:t>Si el </a:t>
            </a:r>
            <a:r>
              <a:rPr lang="es-MX" sz="1600" b="1" dirty="0"/>
              <a:t>estatus de la reclamación </a:t>
            </a:r>
            <a:r>
              <a:rPr lang="es-MX" sz="1600" dirty="0"/>
              <a:t>es </a:t>
            </a:r>
            <a:r>
              <a:rPr lang="es-MX" sz="1600" b="1" dirty="0"/>
              <a:t>igual</a:t>
            </a:r>
            <a:r>
              <a:rPr lang="es-MX" sz="1600" dirty="0"/>
              <a:t> a rechazado o cancelado (clave 5) y el año de la fecha de contabilización de la reclamación es </a:t>
            </a:r>
            <a:r>
              <a:rPr lang="es-MX" sz="1600" b="1" dirty="0"/>
              <a:t>igual</a:t>
            </a:r>
            <a:r>
              <a:rPr lang="es-MX" sz="1600" dirty="0"/>
              <a:t> al año de reporte entonces el monto reclamado debe ser </a:t>
            </a:r>
            <a:r>
              <a:rPr lang="es-MX" sz="1600" b="1" dirty="0"/>
              <a:t>igual</a:t>
            </a:r>
            <a:r>
              <a:rPr lang="es-MX" sz="1600" dirty="0"/>
              <a:t> a cero.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B7B9954E-9EDD-4455-96C7-1F011A7C3ADC}"/>
              </a:ext>
            </a:extLst>
          </p:cNvPr>
          <p:cNvSpPr txBox="1">
            <a:spLocks/>
          </p:cNvSpPr>
          <p:nvPr/>
        </p:nvSpPr>
        <p:spPr>
          <a:xfrm>
            <a:off x="6400799" y="2926393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25381803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96;p41">
            <a:extLst>
              <a:ext uri="{FF2B5EF4-FFF2-40B4-BE49-F238E27FC236}">
                <a16:creationId xmlns:a16="http://schemas.microsoft.com/office/drawing/2014/main" id="{78960B51-35DB-4E65-98BD-20CF69BE76CB}"/>
              </a:ext>
            </a:extLst>
          </p:cNvPr>
          <p:cNvSpPr/>
          <p:nvPr/>
        </p:nvSpPr>
        <p:spPr>
          <a:xfrm>
            <a:off x="5943600" y="1404569"/>
            <a:ext cx="320040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2" name="Google Shape;496;p41">
            <a:extLst>
              <a:ext uri="{FF2B5EF4-FFF2-40B4-BE49-F238E27FC236}">
                <a16:creationId xmlns:a16="http://schemas.microsoft.com/office/drawing/2014/main" id="{D51A5395-BCC3-496C-BD32-0D41DA77309F}"/>
              </a:ext>
            </a:extLst>
          </p:cNvPr>
          <p:cNvSpPr/>
          <p:nvPr/>
        </p:nvSpPr>
        <p:spPr>
          <a:xfrm>
            <a:off x="5943600" y="3118292"/>
            <a:ext cx="320040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1" name="Google Shape;496;p41">
            <a:extLst>
              <a:ext uri="{FF2B5EF4-FFF2-40B4-BE49-F238E27FC236}">
                <a16:creationId xmlns:a16="http://schemas.microsoft.com/office/drawing/2014/main" id="{C2FF2D24-1CC6-43F8-9EA2-DA9B938CD1D0}"/>
              </a:ext>
            </a:extLst>
          </p:cNvPr>
          <p:cNvSpPr/>
          <p:nvPr/>
        </p:nvSpPr>
        <p:spPr>
          <a:xfrm>
            <a:off x="0" y="3084080"/>
            <a:ext cx="320040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Link de manuales, catálogos  y presentaciones: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https://www.cnsf.gob.mx/Sistemas/Paginas/InformacionEstadistica.aspx</a:t>
            </a:r>
          </a:p>
        </p:txBody>
      </p:sp>
      <p:sp>
        <p:nvSpPr>
          <p:cNvPr id="493" name="Google Shape;493;p41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/>
              <a:t>Gracias</a:t>
            </a:r>
            <a:endParaRPr sz="4800" b="1" dirty="0"/>
          </a:p>
        </p:txBody>
      </p:sp>
      <p:sp>
        <p:nvSpPr>
          <p:cNvPr id="494" name="Google Shape;494;p41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  <p:sp>
        <p:nvSpPr>
          <p:cNvPr id="496" name="Google Shape;496;p41"/>
          <p:cNvSpPr/>
          <p:nvPr/>
        </p:nvSpPr>
        <p:spPr>
          <a:xfrm>
            <a:off x="0" y="1399495"/>
            <a:ext cx="320040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Ricardo Sevilla       </a:t>
            </a:r>
            <a:r>
              <a:rPr lang="es-MX" sz="11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RSevilla@cnsf.gob.mx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Aldo Hernandez    </a:t>
            </a:r>
            <a:r>
              <a:rPr lang="es-MX" sz="11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ARHernandez@cnsf.gob.mx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Karina Luna             </a:t>
            </a:r>
            <a:r>
              <a:rPr lang="es-MX" sz="11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KLuna@cnsf.gob.mx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99" name="Google Shape;499;p41"/>
          <p:cNvSpPr/>
          <p:nvPr/>
        </p:nvSpPr>
        <p:spPr>
          <a:xfrm>
            <a:off x="3285625" y="1738389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0" name="Google Shape;500;p41"/>
          <p:cNvSpPr/>
          <p:nvPr/>
        </p:nvSpPr>
        <p:spPr>
          <a:xfrm rot="5400000">
            <a:off x="3459879" y="1738389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1" name="Google Shape;501;p41"/>
          <p:cNvSpPr/>
          <p:nvPr/>
        </p:nvSpPr>
        <p:spPr>
          <a:xfrm rot="10800000">
            <a:off x="3459879" y="1914006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2" name="Google Shape;502;p41"/>
          <p:cNvSpPr/>
          <p:nvPr/>
        </p:nvSpPr>
        <p:spPr>
          <a:xfrm rot="-5400000">
            <a:off x="3285625" y="1914006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41"/>
          <p:cNvSpPr/>
          <p:nvPr/>
        </p:nvSpPr>
        <p:spPr>
          <a:xfrm>
            <a:off x="3690657" y="2214203"/>
            <a:ext cx="534235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i="0" dirty="0">
                <a:ln>
                  <a:noFill/>
                </a:ln>
                <a:solidFill>
                  <a:schemeClr val="lt1"/>
                </a:solidFill>
                <a:latin typeface="Dosis"/>
              </a:rPr>
              <a:t>C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505" name="Google Shape;505;p41"/>
          <p:cNvSpPr/>
          <p:nvPr/>
        </p:nvSpPr>
        <p:spPr>
          <a:xfrm>
            <a:off x="3807513" y="3348952"/>
            <a:ext cx="289660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dirty="0">
                <a:solidFill>
                  <a:schemeClr val="lt1"/>
                </a:solidFill>
                <a:latin typeface="Dosis"/>
              </a:rPr>
              <a:t>L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FE4C0AEB-8AAF-4CEE-86DE-A3313D7474C8}"/>
              </a:ext>
            </a:extLst>
          </p:cNvPr>
          <p:cNvSpPr/>
          <p:nvPr/>
        </p:nvSpPr>
        <p:spPr>
          <a:xfrm>
            <a:off x="5811567" y="1615498"/>
            <a:ext cx="166643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@</a:t>
            </a:r>
            <a:r>
              <a:rPr lang="es-MX" sz="900" b="1" dirty="0" err="1">
                <a:solidFill>
                  <a:srgbClr val="766C42"/>
                </a:solidFill>
                <a:latin typeface="Montserrat" panose="00000500000000000000" pitchFamily="2" charset="0"/>
              </a:rPr>
              <a:t>CNSF_gob_mx</a:t>
            </a:r>
            <a:endParaRPr lang="es-MX" sz="900" b="1" dirty="0">
              <a:solidFill>
                <a:srgbClr val="766C42"/>
              </a:solidFill>
              <a:latin typeface="Montserrat" panose="00000500000000000000" pitchFamily="2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3631BB1F-A0EB-4D73-B4A3-D0F39B806E5F}"/>
              </a:ext>
            </a:extLst>
          </p:cNvPr>
          <p:cNvSpPr/>
          <p:nvPr/>
        </p:nvSpPr>
        <p:spPr>
          <a:xfrm>
            <a:off x="5835629" y="1886023"/>
            <a:ext cx="166643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@</a:t>
            </a:r>
            <a:r>
              <a:rPr lang="es-MX" sz="900" b="1" dirty="0" err="1">
                <a:solidFill>
                  <a:srgbClr val="766C42"/>
                </a:solidFill>
                <a:latin typeface="Montserrat" panose="00000500000000000000" pitchFamily="2" charset="0"/>
              </a:rPr>
              <a:t>CNSF_gob_mx</a:t>
            </a:r>
            <a:endParaRPr lang="es-MX" sz="900" b="1" dirty="0">
              <a:solidFill>
                <a:srgbClr val="766C42"/>
              </a:solidFill>
              <a:latin typeface="Montserrat" panose="00000500000000000000" pitchFamily="2" charset="0"/>
            </a:endParaRPr>
          </a:p>
        </p:txBody>
      </p:sp>
      <p:pic>
        <p:nvPicPr>
          <p:cNvPr id="24" name="Imagen 23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EAF8AFC8-A2E2-4143-A3B5-BBC04CF387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20" b="50000"/>
          <a:stretch/>
        </p:blipFill>
        <p:spPr>
          <a:xfrm>
            <a:off x="7480756" y="1624420"/>
            <a:ext cx="246793" cy="246191"/>
          </a:xfrm>
          <a:prstGeom prst="rect">
            <a:avLst/>
          </a:prstGeom>
        </p:spPr>
      </p:pic>
      <p:pic>
        <p:nvPicPr>
          <p:cNvPr id="25" name="Imagen 24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B9CF1E69-586A-4222-9301-A28E6BCA10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54" t="-897" r="55274" b="50897"/>
          <a:stretch/>
        </p:blipFill>
        <p:spPr>
          <a:xfrm>
            <a:off x="7528882" y="1927923"/>
            <a:ext cx="210700" cy="210186"/>
          </a:xfrm>
          <a:prstGeom prst="rect">
            <a:avLst/>
          </a:prstGeom>
        </p:spPr>
      </p:pic>
      <p:pic>
        <p:nvPicPr>
          <p:cNvPr id="26" name="Imagen 25" descr="Forma&#10;&#10;Descripción generada automáticamente con confianza baja">
            <a:extLst>
              <a:ext uri="{FF2B5EF4-FFF2-40B4-BE49-F238E27FC236}">
                <a16:creationId xmlns:a16="http://schemas.microsoft.com/office/drawing/2014/main" id="{73D4AADA-17D7-48AE-9EFA-0D12049F376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370" y="2495111"/>
            <a:ext cx="233241" cy="233241"/>
          </a:xfrm>
          <a:prstGeom prst="rect">
            <a:avLst/>
          </a:prstGeom>
        </p:spPr>
      </p:pic>
      <p:sp>
        <p:nvSpPr>
          <p:cNvPr id="27" name="Rectángulo 26">
            <a:extLst>
              <a:ext uri="{FF2B5EF4-FFF2-40B4-BE49-F238E27FC236}">
                <a16:creationId xmlns:a16="http://schemas.microsoft.com/office/drawing/2014/main" id="{2C3A8174-7D0B-45A0-8079-C405213074FE}"/>
              </a:ext>
            </a:extLst>
          </p:cNvPr>
          <p:cNvSpPr/>
          <p:nvPr/>
        </p:nvSpPr>
        <p:spPr>
          <a:xfrm>
            <a:off x="5883758" y="2159735"/>
            <a:ext cx="158219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@CNSF.gob.mx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8FFD2755-C916-4766-8438-C3C3879D4568}"/>
              </a:ext>
            </a:extLst>
          </p:cNvPr>
          <p:cNvSpPr/>
          <p:nvPr/>
        </p:nvSpPr>
        <p:spPr>
          <a:xfrm>
            <a:off x="5955944" y="2381546"/>
            <a:ext cx="15550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Comisión Nacional de Seguros y Fianzas</a:t>
            </a:r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7B02DCF2-28D8-4C86-9054-DA19397105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5295" y="2207096"/>
            <a:ext cx="224284" cy="224284"/>
          </a:xfrm>
          <a:prstGeom prst="rect">
            <a:avLst/>
          </a:prstGeom>
        </p:spPr>
      </p:pic>
      <p:sp>
        <p:nvSpPr>
          <p:cNvPr id="32" name="Rectángulo 31">
            <a:extLst>
              <a:ext uri="{FF2B5EF4-FFF2-40B4-BE49-F238E27FC236}">
                <a16:creationId xmlns:a16="http://schemas.microsoft.com/office/drawing/2014/main" id="{9F3D215A-82E6-4755-BEBD-592305A4FC96}"/>
              </a:ext>
            </a:extLst>
          </p:cNvPr>
          <p:cNvSpPr/>
          <p:nvPr/>
        </p:nvSpPr>
        <p:spPr>
          <a:xfrm>
            <a:off x="5937303" y="4025189"/>
            <a:ext cx="2322025" cy="3173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00"/>
          </a:p>
        </p:txBody>
      </p:sp>
      <p:sp>
        <p:nvSpPr>
          <p:cNvPr id="39" name="Google Shape;504;p41">
            <a:extLst>
              <a:ext uri="{FF2B5EF4-FFF2-40B4-BE49-F238E27FC236}">
                <a16:creationId xmlns:a16="http://schemas.microsoft.com/office/drawing/2014/main" id="{E850B4EB-83D2-45E4-B59D-EAE264678762}"/>
              </a:ext>
            </a:extLst>
          </p:cNvPr>
          <p:cNvSpPr/>
          <p:nvPr/>
        </p:nvSpPr>
        <p:spPr>
          <a:xfrm>
            <a:off x="4889804" y="3329129"/>
            <a:ext cx="534235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i="0" dirty="0">
                <a:ln>
                  <a:noFill/>
                </a:ln>
                <a:solidFill>
                  <a:schemeClr val="lt1"/>
                </a:solidFill>
                <a:latin typeface="Dosis"/>
              </a:rPr>
              <a:t>R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40" name="Google Shape;505;p41">
            <a:extLst>
              <a:ext uri="{FF2B5EF4-FFF2-40B4-BE49-F238E27FC236}">
                <a16:creationId xmlns:a16="http://schemas.microsoft.com/office/drawing/2014/main" id="{1AF9CCD0-FCDE-44BF-847C-6BA02110C4B0}"/>
              </a:ext>
            </a:extLst>
          </p:cNvPr>
          <p:cNvSpPr/>
          <p:nvPr/>
        </p:nvSpPr>
        <p:spPr>
          <a:xfrm>
            <a:off x="4898375" y="2250068"/>
            <a:ext cx="539898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dirty="0">
                <a:solidFill>
                  <a:schemeClr val="lt1"/>
                </a:solidFill>
                <a:latin typeface="Dosis"/>
              </a:rPr>
              <a:t>RS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grpSp>
        <p:nvGrpSpPr>
          <p:cNvPr id="45" name="Grupo 44">
            <a:extLst>
              <a:ext uri="{FF2B5EF4-FFF2-40B4-BE49-F238E27FC236}">
                <a16:creationId xmlns:a16="http://schemas.microsoft.com/office/drawing/2014/main" id="{1119D64B-1E4F-46D4-A13B-9122B6A7259C}"/>
              </a:ext>
            </a:extLst>
          </p:cNvPr>
          <p:cNvGrpSpPr/>
          <p:nvPr/>
        </p:nvGrpSpPr>
        <p:grpSpPr>
          <a:xfrm>
            <a:off x="6296097" y="3270120"/>
            <a:ext cx="1785947" cy="1090328"/>
            <a:chOff x="5696188" y="1624577"/>
            <a:chExt cx="2512224" cy="1578386"/>
          </a:xfrm>
          <a:noFill/>
        </p:grpSpPr>
        <p:pic>
          <p:nvPicPr>
            <p:cNvPr id="46" name="Imagen 45">
              <a:extLst>
                <a:ext uri="{FF2B5EF4-FFF2-40B4-BE49-F238E27FC236}">
                  <a16:creationId xmlns:a16="http://schemas.microsoft.com/office/drawing/2014/main" id="{7BF10629-D1FD-48D5-AD36-BBD052BEF16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102708" y="1624577"/>
              <a:ext cx="1541160" cy="1035107"/>
            </a:xfrm>
            <a:prstGeom prst="rect">
              <a:avLst/>
            </a:prstGeom>
            <a:grpFill/>
          </p:spPr>
        </p:pic>
        <p:grpSp>
          <p:nvGrpSpPr>
            <p:cNvPr id="47" name="Grupo 46">
              <a:extLst>
                <a:ext uri="{FF2B5EF4-FFF2-40B4-BE49-F238E27FC236}">
                  <a16:creationId xmlns:a16="http://schemas.microsoft.com/office/drawing/2014/main" id="{89DF6C6B-DEC4-433A-8DEB-8BE0E43803F2}"/>
                </a:ext>
              </a:extLst>
            </p:cNvPr>
            <p:cNvGrpSpPr/>
            <p:nvPr/>
          </p:nvGrpSpPr>
          <p:grpSpPr>
            <a:xfrm>
              <a:off x="5696188" y="2750697"/>
              <a:ext cx="2512224" cy="452266"/>
              <a:chOff x="5724764" y="2750697"/>
              <a:chExt cx="2512224" cy="452266"/>
            </a:xfrm>
            <a:grpFill/>
          </p:grpSpPr>
          <p:sp>
            <p:nvSpPr>
              <p:cNvPr id="48" name="Rectángulo 47">
                <a:extLst>
                  <a:ext uri="{FF2B5EF4-FFF2-40B4-BE49-F238E27FC236}">
                    <a16:creationId xmlns:a16="http://schemas.microsoft.com/office/drawing/2014/main" id="{D3E1ED03-F868-4444-8E03-ABBAF49468A9}"/>
                  </a:ext>
                </a:extLst>
              </p:cNvPr>
              <p:cNvSpPr/>
              <p:nvPr/>
            </p:nvSpPr>
            <p:spPr>
              <a:xfrm>
                <a:off x="5914963" y="2750697"/>
                <a:ext cx="2322025" cy="3173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100" dirty="0"/>
              </a:p>
            </p:txBody>
          </p:sp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0662994C-25D2-4E2B-8E98-61F73296F012}"/>
                  </a:ext>
                </a:extLst>
              </p:cNvPr>
              <p:cNvSpPr txBox="1"/>
              <p:nvPr/>
            </p:nvSpPr>
            <p:spPr>
              <a:xfrm>
                <a:off x="5724764" y="2757417"/>
                <a:ext cx="2426463" cy="44554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700" b="1" dirty="0">
                    <a:solidFill>
                      <a:srgbClr val="766C42"/>
                    </a:solidFill>
                    <a:latin typeface="Montserrat" pitchFamily="2" charset="77"/>
                  </a:rPr>
                  <a:t>https://www.cnsf.gob.mx/cnsf/revista/sitePages/home.aspx</a:t>
                </a: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grpSp>
        <p:nvGrpSpPr>
          <p:cNvPr id="185" name="Google Shape;185;p20"/>
          <p:cNvGrpSpPr/>
          <p:nvPr/>
        </p:nvGrpSpPr>
        <p:grpSpPr>
          <a:xfrm>
            <a:off x="6853598" y="570123"/>
            <a:ext cx="1922109" cy="4205381"/>
            <a:chOff x="6310600" y="1679550"/>
            <a:chExt cx="883850" cy="1933775"/>
          </a:xfrm>
        </p:grpSpPr>
        <p:sp>
          <p:nvSpPr>
            <p:cNvPr id="186" name="Google Shape;186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88;p20"/>
          <p:cNvGrpSpPr/>
          <p:nvPr/>
        </p:nvGrpSpPr>
        <p:grpSpPr>
          <a:xfrm>
            <a:off x="8341889" y="2276000"/>
            <a:ext cx="433800" cy="433800"/>
            <a:chOff x="5382800" y="412975"/>
            <a:chExt cx="433800" cy="433800"/>
          </a:xfrm>
        </p:grpSpPr>
        <p:sp>
          <p:nvSpPr>
            <p:cNvPr id="189" name="Google Shape;189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20"/>
          <p:cNvGrpSpPr/>
          <p:nvPr/>
        </p:nvGrpSpPr>
        <p:grpSpPr>
          <a:xfrm>
            <a:off x="7830084" y="483597"/>
            <a:ext cx="273901" cy="273901"/>
            <a:chOff x="5382800" y="412975"/>
            <a:chExt cx="433800" cy="433800"/>
          </a:xfrm>
        </p:grpSpPr>
        <p:sp>
          <p:nvSpPr>
            <p:cNvPr id="193" name="Google Shape;193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20"/>
          <p:cNvGrpSpPr/>
          <p:nvPr/>
        </p:nvGrpSpPr>
        <p:grpSpPr>
          <a:xfrm>
            <a:off x="7147751" y="1087654"/>
            <a:ext cx="538389" cy="538389"/>
            <a:chOff x="5382800" y="412975"/>
            <a:chExt cx="433800" cy="433800"/>
          </a:xfrm>
        </p:grpSpPr>
        <p:sp>
          <p:nvSpPr>
            <p:cNvPr id="197" name="Google Shape;197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111;p17">
            <a:extLst>
              <a:ext uri="{FF2B5EF4-FFF2-40B4-BE49-F238E27FC236}">
                <a16:creationId xmlns:a16="http://schemas.microsoft.com/office/drawing/2014/main" id="{B9088F01-F88F-4ED2-9ABC-D02F65D6EE9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009174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Validaciones entre catálogos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4117190F-02BE-416A-A7C1-9242A55B9996}"/>
              </a:ext>
            </a:extLst>
          </p:cNvPr>
          <p:cNvSpPr txBox="1">
            <a:spLocks/>
          </p:cNvSpPr>
          <p:nvPr/>
        </p:nvSpPr>
        <p:spPr>
          <a:xfrm>
            <a:off x="782207" y="1425074"/>
            <a:ext cx="6169738" cy="31626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es-MX" dirty="0"/>
              <a:t>Para la entrega de este ejercicio ya se estará revisando que los siguientes catálogos tengan consistencia entre el reporte del ejercicio actual y el reporte del ejercicio anterior: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dirty="0"/>
          </a:p>
          <a:p>
            <a:pPr>
              <a:buFont typeface="Wingdings" panose="05000000000000000000" pitchFamily="2" charset="2"/>
              <a:buChar char="§"/>
            </a:pPr>
            <a:endParaRPr lang="es-MX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/>
              <a:t>Moneda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/>
              <a:t>Entidad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/>
              <a:t>Sexo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/>
              <a:t>Forma de Venta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/>
              <a:t>Subtipo de Seguro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/>
              <a:t>Causa del Siniestro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/>
              <a:t>Fecha de Nacimiento</a:t>
            </a:r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200" dirty="0"/>
          </a:p>
        </p:txBody>
      </p:sp>
      <p:sp>
        <p:nvSpPr>
          <p:cNvPr id="34" name="Google Shape;112;p17">
            <a:extLst>
              <a:ext uri="{FF2B5EF4-FFF2-40B4-BE49-F238E27FC236}">
                <a16:creationId xmlns:a16="http://schemas.microsoft.com/office/drawing/2014/main" id="{F78141DA-FBC5-4BB5-850F-898B35B03B69}"/>
              </a:ext>
            </a:extLst>
          </p:cNvPr>
          <p:cNvSpPr txBox="1">
            <a:spLocks/>
          </p:cNvSpPr>
          <p:nvPr/>
        </p:nvSpPr>
        <p:spPr>
          <a:xfrm>
            <a:off x="6939418" y="2888815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53443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grpSp>
        <p:nvGrpSpPr>
          <p:cNvPr id="185" name="Google Shape;185;p20"/>
          <p:cNvGrpSpPr/>
          <p:nvPr/>
        </p:nvGrpSpPr>
        <p:grpSpPr>
          <a:xfrm>
            <a:off x="6853598" y="570123"/>
            <a:ext cx="1922109" cy="4205381"/>
            <a:chOff x="6310600" y="1679550"/>
            <a:chExt cx="883850" cy="1933775"/>
          </a:xfrm>
        </p:grpSpPr>
        <p:sp>
          <p:nvSpPr>
            <p:cNvPr id="186" name="Google Shape;186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88;p20"/>
          <p:cNvGrpSpPr/>
          <p:nvPr/>
        </p:nvGrpSpPr>
        <p:grpSpPr>
          <a:xfrm>
            <a:off x="8341889" y="2276000"/>
            <a:ext cx="433800" cy="433800"/>
            <a:chOff x="5382800" y="412975"/>
            <a:chExt cx="433800" cy="433800"/>
          </a:xfrm>
        </p:grpSpPr>
        <p:sp>
          <p:nvSpPr>
            <p:cNvPr id="189" name="Google Shape;189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20"/>
          <p:cNvGrpSpPr/>
          <p:nvPr/>
        </p:nvGrpSpPr>
        <p:grpSpPr>
          <a:xfrm>
            <a:off x="7830084" y="483597"/>
            <a:ext cx="273901" cy="273901"/>
            <a:chOff x="5382800" y="412975"/>
            <a:chExt cx="433800" cy="433800"/>
          </a:xfrm>
        </p:grpSpPr>
        <p:sp>
          <p:nvSpPr>
            <p:cNvPr id="193" name="Google Shape;193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20"/>
          <p:cNvGrpSpPr/>
          <p:nvPr/>
        </p:nvGrpSpPr>
        <p:grpSpPr>
          <a:xfrm>
            <a:off x="7147751" y="1087654"/>
            <a:ext cx="538389" cy="538389"/>
            <a:chOff x="5382800" y="412975"/>
            <a:chExt cx="433800" cy="433800"/>
          </a:xfrm>
        </p:grpSpPr>
        <p:sp>
          <p:nvSpPr>
            <p:cNvPr id="197" name="Google Shape;197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111;p17">
            <a:extLst>
              <a:ext uri="{FF2B5EF4-FFF2-40B4-BE49-F238E27FC236}">
                <a16:creationId xmlns:a16="http://schemas.microsoft.com/office/drawing/2014/main" id="{B9088F01-F88F-4ED2-9ABC-D02F65D6EE9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009174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Subtipo de Seguro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4117190F-02BE-416A-A7C1-9242A55B9996}"/>
              </a:ext>
            </a:extLst>
          </p:cNvPr>
          <p:cNvSpPr txBox="1">
            <a:spLocks/>
          </p:cNvSpPr>
          <p:nvPr/>
        </p:nvSpPr>
        <p:spPr>
          <a:xfrm>
            <a:off x="782207" y="1425074"/>
            <a:ext cx="6169738" cy="31626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es-MX" dirty="0"/>
              <a:t>Para la variable subtipo de seguro es importante recalcar que puedes tener con el valor de “Otros” el 100% de la cartera.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En caso que se tenga un porcentaje considerable de la cartera de los demás subtipos, tendrá que explicarse por carta</a:t>
            </a:r>
          </a:p>
          <a:p>
            <a:endParaRPr lang="es-MX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/>
              <a:t>Producto básico estandarizado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/>
              <a:t>Indemnizatorio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 err="1"/>
              <a:t>Microseguro</a:t>
            </a:r>
            <a:endParaRPr lang="es-MX" dirty="0"/>
          </a:p>
          <a:p>
            <a:endParaRPr lang="es-MX" dirty="0"/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200" dirty="0"/>
          </a:p>
        </p:txBody>
      </p:sp>
      <p:sp>
        <p:nvSpPr>
          <p:cNvPr id="34" name="Google Shape;112;p17">
            <a:extLst>
              <a:ext uri="{FF2B5EF4-FFF2-40B4-BE49-F238E27FC236}">
                <a16:creationId xmlns:a16="http://schemas.microsoft.com/office/drawing/2014/main" id="{F78141DA-FBC5-4BB5-850F-898B35B03B69}"/>
              </a:ext>
            </a:extLst>
          </p:cNvPr>
          <p:cNvSpPr txBox="1">
            <a:spLocks/>
          </p:cNvSpPr>
          <p:nvPr/>
        </p:nvSpPr>
        <p:spPr>
          <a:xfrm>
            <a:off x="6939418" y="2888815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3706719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pSp>
        <p:nvGrpSpPr>
          <p:cNvPr id="185" name="Google Shape;185;p20"/>
          <p:cNvGrpSpPr/>
          <p:nvPr/>
        </p:nvGrpSpPr>
        <p:grpSpPr>
          <a:xfrm>
            <a:off x="6853598" y="570123"/>
            <a:ext cx="1922109" cy="4205381"/>
            <a:chOff x="6310600" y="1679550"/>
            <a:chExt cx="883850" cy="1933775"/>
          </a:xfrm>
        </p:grpSpPr>
        <p:sp>
          <p:nvSpPr>
            <p:cNvPr id="186" name="Google Shape;186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88;p20"/>
          <p:cNvGrpSpPr/>
          <p:nvPr/>
        </p:nvGrpSpPr>
        <p:grpSpPr>
          <a:xfrm>
            <a:off x="8341889" y="2276000"/>
            <a:ext cx="433800" cy="433800"/>
            <a:chOff x="5382800" y="412975"/>
            <a:chExt cx="433800" cy="433800"/>
          </a:xfrm>
        </p:grpSpPr>
        <p:sp>
          <p:nvSpPr>
            <p:cNvPr id="189" name="Google Shape;189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20"/>
          <p:cNvGrpSpPr/>
          <p:nvPr/>
        </p:nvGrpSpPr>
        <p:grpSpPr>
          <a:xfrm>
            <a:off x="7830084" y="483597"/>
            <a:ext cx="273901" cy="273901"/>
            <a:chOff x="5382800" y="412975"/>
            <a:chExt cx="433800" cy="433800"/>
          </a:xfrm>
        </p:grpSpPr>
        <p:sp>
          <p:nvSpPr>
            <p:cNvPr id="193" name="Google Shape;193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20"/>
          <p:cNvGrpSpPr/>
          <p:nvPr/>
        </p:nvGrpSpPr>
        <p:grpSpPr>
          <a:xfrm>
            <a:off x="7147751" y="1087654"/>
            <a:ext cx="538389" cy="538389"/>
            <a:chOff x="5382800" y="412975"/>
            <a:chExt cx="433800" cy="433800"/>
          </a:xfrm>
        </p:grpSpPr>
        <p:sp>
          <p:nvSpPr>
            <p:cNvPr id="197" name="Google Shape;197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111;p17">
            <a:extLst>
              <a:ext uri="{FF2B5EF4-FFF2-40B4-BE49-F238E27FC236}">
                <a16:creationId xmlns:a16="http://schemas.microsoft.com/office/drawing/2014/main" id="{B9088F01-F88F-4ED2-9ABC-D02F65D6EE9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009174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Estatus de póliza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4117190F-02BE-416A-A7C1-9242A55B9996}"/>
              </a:ext>
            </a:extLst>
          </p:cNvPr>
          <p:cNvSpPr txBox="1">
            <a:spLocks/>
          </p:cNvSpPr>
          <p:nvPr/>
        </p:nvSpPr>
        <p:spPr>
          <a:xfrm>
            <a:off x="680472" y="1588993"/>
            <a:ext cx="6169738" cy="25996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6200" indent="0" algn="just">
              <a:spcBef>
                <a:spcPts val="600"/>
              </a:spcBef>
              <a:buSzPts val="2400"/>
              <a:buNone/>
            </a:pPr>
            <a:r>
              <a:rPr lang="es-MX" sz="1600" dirty="0"/>
              <a:t>Si la póliza y certificado está reportada como vigente en el ejercicio anterior </a:t>
            </a:r>
            <a:r>
              <a:rPr lang="es-MX" sz="1600" b="1" dirty="0"/>
              <a:t>debe</a:t>
            </a:r>
            <a:r>
              <a:rPr lang="es-MX" sz="1600" dirty="0"/>
              <a:t> estar reportada en el ejercicio actual.</a:t>
            </a:r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200" dirty="0"/>
          </a:p>
        </p:txBody>
      </p:sp>
      <p:sp>
        <p:nvSpPr>
          <p:cNvPr id="34" name="Google Shape;112;p17">
            <a:extLst>
              <a:ext uri="{FF2B5EF4-FFF2-40B4-BE49-F238E27FC236}">
                <a16:creationId xmlns:a16="http://schemas.microsoft.com/office/drawing/2014/main" id="{F78141DA-FBC5-4BB5-850F-898B35B03B69}"/>
              </a:ext>
            </a:extLst>
          </p:cNvPr>
          <p:cNvSpPr txBox="1">
            <a:spLocks/>
          </p:cNvSpPr>
          <p:nvPr/>
        </p:nvSpPr>
        <p:spPr>
          <a:xfrm>
            <a:off x="6939418" y="2888815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2054093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185" name="Google Shape;185;p20"/>
          <p:cNvGrpSpPr/>
          <p:nvPr/>
        </p:nvGrpSpPr>
        <p:grpSpPr>
          <a:xfrm>
            <a:off x="6853598" y="570123"/>
            <a:ext cx="1922109" cy="4205381"/>
            <a:chOff x="6310600" y="1679550"/>
            <a:chExt cx="883850" cy="1933775"/>
          </a:xfrm>
        </p:grpSpPr>
        <p:sp>
          <p:nvSpPr>
            <p:cNvPr id="186" name="Google Shape;186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88;p20"/>
          <p:cNvGrpSpPr/>
          <p:nvPr/>
        </p:nvGrpSpPr>
        <p:grpSpPr>
          <a:xfrm>
            <a:off x="8341889" y="2276000"/>
            <a:ext cx="433800" cy="433800"/>
            <a:chOff x="5382800" y="412975"/>
            <a:chExt cx="433800" cy="433800"/>
          </a:xfrm>
        </p:grpSpPr>
        <p:sp>
          <p:nvSpPr>
            <p:cNvPr id="189" name="Google Shape;189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20"/>
          <p:cNvGrpSpPr/>
          <p:nvPr/>
        </p:nvGrpSpPr>
        <p:grpSpPr>
          <a:xfrm>
            <a:off x="7830084" y="483597"/>
            <a:ext cx="273901" cy="273901"/>
            <a:chOff x="5382800" y="412975"/>
            <a:chExt cx="433800" cy="433800"/>
          </a:xfrm>
        </p:grpSpPr>
        <p:sp>
          <p:nvSpPr>
            <p:cNvPr id="193" name="Google Shape;193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20"/>
          <p:cNvGrpSpPr/>
          <p:nvPr/>
        </p:nvGrpSpPr>
        <p:grpSpPr>
          <a:xfrm>
            <a:off x="7147751" y="1087654"/>
            <a:ext cx="538389" cy="538389"/>
            <a:chOff x="5382800" y="412975"/>
            <a:chExt cx="433800" cy="433800"/>
          </a:xfrm>
        </p:grpSpPr>
        <p:sp>
          <p:nvSpPr>
            <p:cNvPr id="197" name="Google Shape;197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111;p17">
            <a:extLst>
              <a:ext uri="{FF2B5EF4-FFF2-40B4-BE49-F238E27FC236}">
                <a16:creationId xmlns:a16="http://schemas.microsoft.com/office/drawing/2014/main" id="{B9088F01-F88F-4ED2-9ABC-D02F65D6EE9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009174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Suma asegurada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4117190F-02BE-416A-A7C1-9242A55B9996}"/>
              </a:ext>
            </a:extLst>
          </p:cNvPr>
          <p:cNvSpPr txBox="1">
            <a:spLocks/>
          </p:cNvSpPr>
          <p:nvPr/>
        </p:nvSpPr>
        <p:spPr>
          <a:xfrm>
            <a:off x="782207" y="1988127"/>
            <a:ext cx="6169738" cy="25996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61950" indent="-285750" algn="just">
              <a:spcBef>
                <a:spcPts val="600"/>
              </a:spcBef>
              <a:buSzPts val="2400"/>
              <a:buFont typeface="Wingdings" panose="05000000000000000000" pitchFamily="2" charset="2"/>
              <a:buChar char="q"/>
            </a:pPr>
            <a:r>
              <a:rPr lang="es-MX" sz="1400" dirty="0"/>
              <a:t>Si la Suma Asegurada es mayor a cero entonces la Suma Asegurada debe ser mayor a la Prima Devengada </a:t>
            </a:r>
          </a:p>
          <a:p>
            <a:pPr marL="361950" indent="-285750" algn="just">
              <a:spcBef>
                <a:spcPts val="600"/>
              </a:spcBef>
              <a:buSzPts val="2400"/>
              <a:buFont typeface="Wingdings" panose="05000000000000000000" pitchFamily="2" charset="2"/>
              <a:buChar char="q"/>
            </a:pPr>
            <a:endParaRPr lang="es-MX" sz="1400" dirty="0"/>
          </a:p>
          <a:p>
            <a:pPr marL="361950" indent="-285750" algn="just">
              <a:spcBef>
                <a:spcPts val="600"/>
              </a:spcBef>
              <a:buSzPts val="2400"/>
              <a:buFont typeface="Wingdings" panose="05000000000000000000" pitchFamily="2" charset="2"/>
              <a:buChar char="q"/>
            </a:pPr>
            <a:r>
              <a:rPr lang="es-MX" sz="1400" dirty="0"/>
              <a:t>Si la Suma Asegurada es mayor a cero entonces la Suma Asegurada debe ser mayor a la Prima Emitida </a:t>
            </a:r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200" dirty="0"/>
          </a:p>
        </p:txBody>
      </p:sp>
      <p:sp>
        <p:nvSpPr>
          <p:cNvPr id="34" name="Google Shape;112;p17">
            <a:extLst>
              <a:ext uri="{FF2B5EF4-FFF2-40B4-BE49-F238E27FC236}">
                <a16:creationId xmlns:a16="http://schemas.microsoft.com/office/drawing/2014/main" id="{F78141DA-FBC5-4BB5-850F-898B35B03B69}"/>
              </a:ext>
            </a:extLst>
          </p:cNvPr>
          <p:cNvSpPr txBox="1">
            <a:spLocks/>
          </p:cNvSpPr>
          <p:nvPr/>
        </p:nvSpPr>
        <p:spPr>
          <a:xfrm>
            <a:off x="6939418" y="2888815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323001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grpSp>
        <p:nvGrpSpPr>
          <p:cNvPr id="185" name="Google Shape;185;p20"/>
          <p:cNvGrpSpPr/>
          <p:nvPr/>
        </p:nvGrpSpPr>
        <p:grpSpPr>
          <a:xfrm>
            <a:off x="6853598" y="570123"/>
            <a:ext cx="1922109" cy="4205381"/>
            <a:chOff x="6310600" y="1679550"/>
            <a:chExt cx="883850" cy="1933775"/>
          </a:xfrm>
        </p:grpSpPr>
        <p:sp>
          <p:nvSpPr>
            <p:cNvPr id="186" name="Google Shape;186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88;p20"/>
          <p:cNvGrpSpPr/>
          <p:nvPr/>
        </p:nvGrpSpPr>
        <p:grpSpPr>
          <a:xfrm>
            <a:off x="8341889" y="2276000"/>
            <a:ext cx="433800" cy="433800"/>
            <a:chOff x="5382800" y="412975"/>
            <a:chExt cx="433800" cy="433800"/>
          </a:xfrm>
        </p:grpSpPr>
        <p:sp>
          <p:nvSpPr>
            <p:cNvPr id="189" name="Google Shape;189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20"/>
          <p:cNvGrpSpPr/>
          <p:nvPr/>
        </p:nvGrpSpPr>
        <p:grpSpPr>
          <a:xfrm>
            <a:off x="7830084" y="483597"/>
            <a:ext cx="273901" cy="273901"/>
            <a:chOff x="5382800" y="412975"/>
            <a:chExt cx="433800" cy="433800"/>
          </a:xfrm>
        </p:grpSpPr>
        <p:sp>
          <p:nvSpPr>
            <p:cNvPr id="193" name="Google Shape;193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20"/>
          <p:cNvGrpSpPr/>
          <p:nvPr/>
        </p:nvGrpSpPr>
        <p:grpSpPr>
          <a:xfrm>
            <a:off x="7147751" y="1087654"/>
            <a:ext cx="538389" cy="538389"/>
            <a:chOff x="5382800" y="412975"/>
            <a:chExt cx="433800" cy="433800"/>
          </a:xfrm>
        </p:grpSpPr>
        <p:sp>
          <p:nvSpPr>
            <p:cNvPr id="197" name="Google Shape;197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111;p17">
            <a:extLst>
              <a:ext uri="{FF2B5EF4-FFF2-40B4-BE49-F238E27FC236}">
                <a16:creationId xmlns:a16="http://schemas.microsoft.com/office/drawing/2014/main" id="{B9088F01-F88F-4ED2-9ABC-D02F65D6EE9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009174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Reclamaciones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4117190F-02BE-416A-A7C1-9242A55B9996}"/>
              </a:ext>
            </a:extLst>
          </p:cNvPr>
          <p:cNvSpPr txBox="1">
            <a:spLocks/>
          </p:cNvSpPr>
          <p:nvPr/>
        </p:nvSpPr>
        <p:spPr>
          <a:xfrm>
            <a:off x="769662" y="1626043"/>
            <a:ext cx="6169738" cy="25996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es-MX" sz="1600" dirty="0"/>
              <a:t>En el caso de siniestros, si una reclamación tiene fecha de contabilización de la reclamación del ejercicio anterior está reclamación debe estar reportada en el ejercicio anterior.</a:t>
            </a:r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200" dirty="0"/>
          </a:p>
        </p:txBody>
      </p:sp>
      <p:sp>
        <p:nvSpPr>
          <p:cNvPr id="34" name="Google Shape;112;p17">
            <a:extLst>
              <a:ext uri="{FF2B5EF4-FFF2-40B4-BE49-F238E27FC236}">
                <a16:creationId xmlns:a16="http://schemas.microsoft.com/office/drawing/2014/main" id="{F78141DA-FBC5-4BB5-850F-898B35B03B69}"/>
              </a:ext>
            </a:extLst>
          </p:cNvPr>
          <p:cNvSpPr txBox="1">
            <a:spLocks/>
          </p:cNvSpPr>
          <p:nvPr/>
        </p:nvSpPr>
        <p:spPr>
          <a:xfrm>
            <a:off x="6939418" y="2888815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421032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848B1-6DFF-8D4C-1CE1-413FC4B5B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352" y="2125980"/>
            <a:ext cx="5797296" cy="891540"/>
          </a:xfrm>
        </p:spPr>
        <p:txBody>
          <a:bodyPr/>
          <a:lstStyle/>
          <a:p>
            <a:pPr algn="ctr"/>
            <a:r>
              <a:rPr lang="es-MX" sz="3200" dirty="0"/>
              <a:t>VALIDACIONES MODIFICADAS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353C4B06-B8FF-0C7C-FC64-D0ECC5B71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7618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grpSp>
        <p:nvGrpSpPr>
          <p:cNvPr id="132" name="Google Shape;132;p18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Google Shape;133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8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8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"/>
          <p:cNvSpPr/>
          <p:nvPr/>
        </p:nvSpPr>
        <p:spPr>
          <a:xfrm rot="-2700000" flipH="1">
            <a:off x="8080441" y="1403871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8254980" y="1578422"/>
            <a:ext cx="320399" cy="320378"/>
            <a:chOff x="1951075" y="2333250"/>
            <a:chExt cx="381200" cy="381175"/>
          </a:xfrm>
        </p:grpSpPr>
        <p:sp>
          <p:nvSpPr>
            <p:cNvPr id="139" name="Google Shape;139;p18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Google Shape;144;p1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Google Shape;149;p1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8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11;p17">
            <a:extLst>
              <a:ext uri="{FF2B5EF4-FFF2-40B4-BE49-F238E27FC236}">
                <a16:creationId xmlns:a16="http://schemas.microsoft.com/office/drawing/2014/main" id="{028CB794-E2E1-4693-A296-40BB78AF23B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38337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Suma Asegurada</a:t>
            </a:r>
          </a:p>
        </p:txBody>
      </p:sp>
      <p:sp>
        <p:nvSpPr>
          <p:cNvPr id="31" name="Google Shape;112;p17">
            <a:extLst>
              <a:ext uri="{FF2B5EF4-FFF2-40B4-BE49-F238E27FC236}">
                <a16:creationId xmlns:a16="http://schemas.microsoft.com/office/drawing/2014/main" id="{6B501192-A0B0-4160-8855-D05E6DECF71D}"/>
              </a:ext>
            </a:extLst>
          </p:cNvPr>
          <p:cNvSpPr txBox="1">
            <a:spLocks/>
          </p:cNvSpPr>
          <p:nvPr/>
        </p:nvSpPr>
        <p:spPr>
          <a:xfrm>
            <a:off x="626393" y="1232883"/>
            <a:ext cx="5358990" cy="3710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6200" algn="just">
              <a:spcBef>
                <a:spcPts val="600"/>
              </a:spcBef>
              <a:buSzPts val="2400"/>
            </a:pPr>
            <a:r>
              <a:rPr lang="es-MX" sz="1600" dirty="0"/>
              <a:t>Si la </a:t>
            </a:r>
            <a:r>
              <a:rPr lang="es-MX" sz="1600" b="1" dirty="0"/>
              <a:t>Modalidad de la Suma Asegurada</a:t>
            </a:r>
            <a:r>
              <a:rPr lang="es-MX" sz="1600" dirty="0"/>
              <a:t> es </a:t>
            </a:r>
            <a:r>
              <a:rPr lang="es-MX" sz="1600" b="1" dirty="0"/>
              <a:t>igual</a:t>
            </a:r>
            <a:r>
              <a:rPr lang="es-MX" sz="1600" dirty="0"/>
              <a:t> a “N” y la </a:t>
            </a:r>
            <a:r>
              <a:rPr lang="es-MX" sz="1600" b="1" dirty="0"/>
              <a:t>Cobertura</a:t>
            </a:r>
            <a:r>
              <a:rPr lang="es-MX" sz="1600" dirty="0"/>
              <a:t> es distinta de exención de deducible, servicio de asistencia o gastos dentales entonces la </a:t>
            </a:r>
            <a:r>
              <a:rPr lang="es-MX" sz="1600" b="1" dirty="0"/>
              <a:t>Suma Asegurada </a:t>
            </a:r>
            <a:r>
              <a:rPr lang="es-MX" sz="1600" dirty="0"/>
              <a:t>debe ser mayor a cero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B7B9954E-9EDD-4455-96C7-1F011A7C3ADC}"/>
              </a:ext>
            </a:extLst>
          </p:cNvPr>
          <p:cNvSpPr txBox="1">
            <a:spLocks/>
          </p:cNvSpPr>
          <p:nvPr/>
        </p:nvSpPr>
        <p:spPr>
          <a:xfrm>
            <a:off x="6400799" y="2926393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3578032710"/>
      </p:ext>
    </p:extLst>
  </p:cSld>
  <p:clrMapOvr>
    <a:masterClrMapping/>
  </p:clrMapOvr>
</p:sld>
</file>

<file path=ppt/theme/theme1.xml><?xml version="1.0" encoding="utf-8"?>
<a:theme xmlns:a="http://schemas.openxmlformats.org/drawingml/2006/main" name="Cerimon template">
  <a:themeElements>
    <a:clrScheme name="Custom 347">
      <a:dk1>
        <a:srgbClr val="415665"/>
      </a:dk1>
      <a:lt1>
        <a:srgbClr val="FFFFFF"/>
      </a:lt1>
      <a:dk2>
        <a:srgbClr val="0DB7C4"/>
      </a:dk2>
      <a:lt2>
        <a:srgbClr val="F6F6F6"/>
      </a:lt2>
      <a:accent1>
        <a:srgbClr val="0A95B0"/>
      </a:accent1>
      <a:accent2>
        <a:srgbClr val="A7E5E9"/>
      </a:accent2>
      <a:accent3>
        <a:srgbClr val="A9D039"/>
      </a:accent3>
      <a:accent4>
        <a:srgbClr val="FFBC00"/>
      </a:accent4>
      <a:accent5>
        <a:srgbClr val="F24745"/>
      </a:accent5>
      <a:accent6>
        <a:srgbClr val="B3B3B3"/>
      </a:accent6>
      <a:hlink>
        <a:srgbClr val="0DB7C4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 xmlns="8a1bad36-d8b0-4cfa-9462-7c748c5ba06c">2023-12-08T06:00:00+00:00</Fecha>
    <Ejercicio xmlns="8a1bad36-d8b0-4cfa-9462-7c748c5ba06c">2023: Nueva Estructura Seguros (CUSF)</Ejercicio>
    <Orden xmlns="8a1bad36-d8b0-4cfa-9462-7c748c5ba06c">D</Orden>
    <_dlc_DocId xmlns="fbb82a6a-a961-4754-99c6-5e8b59674839">ZUWP26PT267V-208-621</_dlc_DocId>
    <_dlc_DocIdUrl xmlns="fbb82a6a-a961-4754-99c6-5e8b59674839">
      <Url>https://www.cnsf.gob.mx/Sistemas/_layouts/15/DocIdRedir.aspx?ID=ZUWP26PT267V-208-621</Url>
      <Description>ZUWP26PT267V-208-621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6B3A07897E7B468E6372F906A21529" ma:contentTypeVersion="3" ma:contentTypeDescription="Crear nuevo documento." ma:contentTypeScope="" ma:versionID="96f41bc828122236fb28b18823518c57">
  <xsd:schema xmlns:xsd="http://www.w3.org/2001/XMLSchema" xmlns:xs="http://www.w3.org/2001/XMLSchema" xmlns:p="http://schemas.microsoft.com/office/2006/metadata/properties" xmlns:ns2="8a1bad36-d8b0-4cfa-9462-7c748c5ba06c" xmlns:ns3="fbb82a6a-a961-4754-99c6-5e8b59674839" targetNamespace="http://schemas.microsoft.com/office/2006/metadata/properties" ma:root="true" ma:fieldsID="dff5b5ee9d2ad7274c3b25a988b8ed77" ns2:_="" ns3:_="">
    <xsd:import namespace="8a1bad36-d8b0-4cfa-9462-7c748c5ba06c"/>
    <xsd:import namespace="fbb82a6a-a961-4754-99c6-5e8b59674839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Ejercicio" minOccurs="0"/>
                <xsd:element ref="ns2:Orden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bad36-d8b0-4cfa-9462-7c748c5ba06c" elementFormDefault="qualified">
    <xsd:import namespace="http://schemas.microsoft.com/office/2006/documentManagement/types"/>
    <xsd:import namespace="http://schemas.microsoft.com/office/infopath/2007/PartnerControls"/>
    <xsd:element name="Fecha" ma:index="8" nillable="true" ma:displayName="Fecha" ma:format="DateOnly" ma:internalName="Fecha">
      <xsd:simpleType>
        <xsd:restriction base="dms:DateTime"/>
      </xsd:simpleType>
    </xsd:element>
    <xsd:element name="Ejercicio" ma:index="9" nillable="true" ma:displayName="Ejercicio" ma:internalName="Ejercicio">
      <xsd:simpleType>
        <xsd:restriction base="dms:Text">
          <xsd:maxLength value="255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b82a6a-a961-4754-99c6-5e8b59674839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2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ED4201-7D3C-4348-B058-10152203246B}"/>
</file>

<file path=customXml/itemProps2.xml><?xml version="1.0" encoding="utf-8"?>
<ds:datastoreItem xmlns:ds="http://schemas.openxmlformats.org/officeDocument/2006/customXml" ds:itemID="{2CC383D1-31E0-4824-8C98-22DF8C616FB8}"/>
</file>

<file path=customXml/itemProps3.xml><?xml version="1.0" encoding="utf-8"?>
<ds:datastoreItem xmlns:ds="http://schemas.openxmlformats.org/officeDocument/2006/customXml" ds:itemID="{431A1121-471A-4B93-8EFE-EEDA700DC4C4}"/>
</file>

<file path=customXml/itemProps4.xml><?xml version="1.0" encoding="utf-8"?>
<ds:datastoreItem xmlns:ds="http://schemas.openxmlformats.org/officeDocument/2006/customXml" ds:itemID="{D6A70578-9818-4860-8410-379CA649D6D8}"/>
</file>

<file path=docProps/app.xml><?xml version="1.0" encoding="utf-8"?>
<Properties xmlns="http://schemas.openxmlformats.org/officeDocument/2006/extended-properties" xmlns:vt="http://schemas.openxmlformats.org/officeDocument/2006/docPropsVTypes">
  <TotalTime>6786</TotalTime>
  <Words>1064</Words>
  <Application>Microsoft Office PowerPoint</Application>
  <PresentationFormat>Presentación en pantalla (16:9)</PresentationFormat>
  <Paragraphs>239</Paragraphs>
  <Slides>22</Slides>
  <Notes>19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8" baseType="lpstr">
      <vt:lpstr>Dosis</vt:lpstr>
      <vt:lpstr>Wingdings</vt:lpstr>
      <vt:lpstr>Arial</vt:lpstr>
      <vt:lpstr>Source Sans Pro</vt:lpstr>
      <vt:lpstr>Montserrat</vt:lpstr>
      <vt:lpstr>Cerimon template</vt:lpstr>
      <vt:lpstr>Taller sobre el Manual del Sistema Estadístico de los Seguros de Gastos Médicos</vt:lpstr>
      <vt:lpstr>VALIDACIONES NUEVAS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VALIDACIONES MODIFICADAS</vt:lpstr>
      <vt:lpstr>Presentación de PowerPoint</vt:lpstr>
      <vt:lpstr>Presentación de PowerPoint</vt:lpstr>
      <vt:lpstr>VALIDACIONES A REFORZAR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Gastos Médicos 2023</dc:title>
  <dc:creator>KARINA LUNA MARTINEZ</dc:creator>
  <cp:lastModifiedBy>RICARDO HUMBERTO SEVILLA AGUILAR</cp:lastModifiedBy>
  <cp:revision>150</cp:revision>
  <dcterms:modified xsi:type="dcterms:W3CDTF">2023-12-09T04:40:59Z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0x0101003D6B3A07897E7B468E6372F906A21529</vt:lpwstr>
  </property>
  <property fmtid="{D5CDD505-2E9C-101B-9397-08002B2CF9AE}" pid="3" name="_dlc_DocIdItemGuid">
    <vt:lpwstr>b15295a7-d900-4fdc-aace-0b61e8ceca37</vt:lpwstr>
  </property>
</Properties>
</file>