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authors.xml" ContentType="application/vnd.ms-powerpoint.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4"/>
  </p:sldMasterIdLst>
  <p:notesMasterIdLst>
    <p:notesMasterId r:id="rId27"/>
  </p:notesMasterIdLst>
  <p:sldIdLst>
    <p:sldId id="256" r:id="rId5"/>
    <p:sldId id="399" r:id="rId6"/>
    <p:sldId id="383" r:id="rId7"/>
    <p:sldId id="385" r:id="rId8"/>
    <p:sldId id="386" r:id="rId9"/>
    <p:sldId id="387" r:id="rId10"/>
    <p:sldId id="384" r:id="rId11"/>
    <p:sldId id="401" r:id="rId12"/>
    <p:sldId id="389" r:id="rId13"/>
    <p:sldId id="388" r:id="rId14"/>
    <p:sldId id="400" r:id="rId15"/>
    <p:sldId id="367" r:id="rId16"/>
    <p:sldId id="368" r:id="rId17"/>
    <p:sldId id="372" r:id="rId18"/>
    <p:sldId id="371" r:id="rId19"/>
    <p:sldId id="373" r:id="rId20"/>
    <p:sldId id="377" r:id="rId21"/>
    <p:sldId id="376" r:id="rId22"/>
    <p:sldId id="378" r:id="rId23"/>
    <p:sldId id="379" r:id="rId24"/>
    <p:sldId id="382" r:id="rId25"/>
    <p:sldId id="285" r:id="rId26"/>
  </p:sldIdLst>
  <p:sldSz cx="9144000" cy="5143500" type="screen16x9"/>
  <p:notesSz cx="6858000" cy="9144000"/>
  <p:embeddedFontLst>
    <p:embeddedFont>
      <p:font typeface="Dosis" pitchFamily="2" charset="0"/>
      <p:regular r:id="rId28"/>
      <p:bold r:id="rId29"/>
    </p:embeddedFont>
    <p:embeddedFont>
      <p:font typeface="Montserrat" panose="00000500000000000000" pitchFamily="2" charset="0"/>
      <p:regular r:id="rId30"/>
      <p:bold r:id="rId31"/>
      <p:italic r:id="rId32"/>
      <p:boldItalic r:id="rId33"/>
    </p:embeddedFont>
    <p:embeddedFont>
      <p:font typeface="Source Sans Pro" panose="020B0503030403020204" pitchFamily="3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FB3BF8-1F8A-291C-840A-853B553636E0}" name="ALDO RAZIEL HERNANDEZ ALVAREZ" initials="ARHA" userId="S::ARHernandez@cnsf.gob.mx::5bf40253-5cfa-4473-9e63-9d01842aff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7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896514-1AA1-4EE5-A447-7E556EC08B63}">
  <a:tblStyle styleId="{B3896514-1AA1-4EE5-A447-7E556EC08B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EE65728-0D21-4A9D-A831-D487195EC54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font" Target="fonts/font7.fntdata"/><Relationship Id="rId42" Type="http://schemas.microsoft.com/office/2018/10/relationships/authors" Target="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2.fntdata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customXml" Target="../customXml/item4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6.fntdata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** Agregar definiciones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4672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190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092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4156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8389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4642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2337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439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558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c0d2a5a07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c0d2a5a07d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779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8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66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432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8873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8206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9095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115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-150" y="4156675"/>
            <a:ext cx="9144000" cy="276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-150" y="0"/>
            <a:ext cx="9144000" cy="415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7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44425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2861613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878801" y="1548525"/>
            <a:ext cx="1918800" cy="32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⬩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⬞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8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1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Char char="▹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⬞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12"/>
          <p:cNvGrpSpPr/>
          <p:nvPr/>
        </p:nvGrpSpPr>
        <p:grpSpPr>
          <a:xfrm>
            <a:off x="6533474" y="417731"/>
            <a:ext cx="2120985" cy="4361089"/>
            <a:chOff x="5160100" y="1609475"/>
            <a:chExt cx="975300" cy="2005375"/>
          </a:xfrm>
        </p:grpSpPr>
        <p:sp>
          <p:nvSpPr>
            <p:cNvPr id="70" name="Google Shape;70;p12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2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0A9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Google Shape;72;p12"/>
          <p:cNvSpPr txBox="1">
            <a:spLocks noGrp="1"/>
          </p:cNvSpPr>
          <p:nvPr>
            <p:ph type="ctrTitle"/>
          </p:nvPr>
        </p:nvSpPr>
        <p:spPr>
          <a:xfrm>
            <a:off x="1030637" y="410705"/>
            <a:ext cx="5530550" cy="309608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/>
              <a:t>Taller sobre el Manual del Sistema Estadístico de los Seguros de Gastos Médicos</a:t>
            </a:r>
            <a:endParaRPr sz="4400" b="1" dirty="0"/>
          </a:p>
        </p:txBody>
      </p:sp>
      <p:grpSp>
        <p:nvGrpSpPr>
          <p:cNvPr id="73" name="Google Shape;73;p12"/>
          <p:cNvGrpSpPr/>
          <p:nvPr/>
        </p:nvGrpSpPr>
        <p:grpSpPr>
          <a:xfrm>
            <a:off x="7859064" y="996386"/>
            <a:ext cx="433800" cy="433800"/>
            <a:chOff x="5382800" y="412975"/>
            <a:chExt cx="433800" cy="433800"/>
          </a:xfrm>
        </p:grpSpPr>
        <p:sp>
          <p:nvSpPr>
            <p:cNvPr id="74" name="Google Shape;74;p12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72;p12">
            <a:extLst>
              <a:ext uri="{FF2B5EF4-FFF2-40B4-BE49-F238E27FC236}">
                <a16:creationId xmlns:a16="http://schemas.microsoft.com/office/drawing/2014/main" id="{FB5944F5-4360-408F-B8B4-CFB04C2B6917}"/>
              </a:ext>
            </a:extLst>
          </p:cNvPr>
          <p:cNvSpPr txBox="1">
            <a:spLocks/>
          </p:cNvSpPr>
          <p:nvPr/>
        </p:nvSpPr>
        <p:spPr>
          <a:xfrm>
            <a:off x="737461" y="4192292"/>
            <a:ext cx="5438614" cy="861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Dosis"/>
              <a:buNone/>
              <a:defRPr sz="60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algn="ctr"/>
            <a:r>
              <a:rPr lang="es-MX" sz="3600" dirty="0">
                <a:solidFill>
                  <a:srgbClr val="0DB7C4"/>
                </a:solidFill>
              </a:rPr>
              <a:t>Información estadística 2023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CF48345-4D51-4CD2-AF6B-3B83D85D8795}"/>
              </a:ext>
            </a:extLst>
          </p:cNvPr>
          <p:cNvCxnSpPr>
            <a:cxnSpLocks/>
          </p:cNvCxnSpPr>
          <p:nvPr/>
        </p:nvCxnSpPr>
        <p:spPr>
          <a:xfrm>
            <a:off x="1114951" y="4227682"/>
            <a:ext cx="5254852" cy="0"/>
          </a:xfrm>
          <a:prstGeom prst="line">
            <a:avLst/>
          </a:prstGeom>
          <a:ln w="19050">
            <a:solidFill>
              <a:srgbClr val="0DB7C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04BDF8E-8128-40E7-A015-EE7E7F49B42B}"/>
              </a:ext>
            </a:extLst>
          </p:cNvPr>
          <p:cNvCxnSpPr>
            <a:cxnSpLocks/>
          </p:cNvCxnSpPr>
          <p:nvPr/>
        </p:nvCxnSpPr>
        <p:spPr>
          <a:xfrm>
            <a:off x="1120118" y="4039119"/>
            <a:ext cx="5254852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94251" y="14064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Coberturas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358990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Se agregan las siguientes coberturas:</a:t>
            </a:r>
          </a:p>
          <a:p>
            <a:pPr marL="76200" algn="just">
              <a:spcBef>
                <a:spcPts val="600"/>
              </a:spcBef>
              <a:buSzPts val="2400"/>
            </a:pPr>
            <a:endParaRPr lang="es-MX" sz="1600" dirty="0"/>
          </a:p>
          <a:p>
            <a:pPr marL="361950" indent="-28575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Por conversión 	</a:t>
            </a:r>
          </a:p>
          <a:p>
            <a:pPr marL="361950" indent="-28575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Padecimientos Preexistentes</a:t>
            </a:r>
          </a:p>
          <a:p>
            <a:pPr marL="361950" indent="-28575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De dependientes</a:t>
            </a:r>
          </a:p>
          <a:p>
            <a:pPr marL="361950" indent="-28575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Complicación de tratamientos no amparados.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292431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848B1-6DFF-8D4C-1CE1-413FC4B5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2125980"/>
            <a:ext cx="5797296" cy="891540"/>
          </a:xfrm>
        </p:spPr>
        <p:txBody>
          <a:bodyPr/>
          <a:lstStyle/>
          <a:p>
            <a:pPr algn="ctr"/>
            <a:r>
              <a:rPr lang="es-MX" sz="3200" dirty="0"/>
              <a:t>VALIDACIONES A REFORZAR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53C4B06-B8FF-0C7C-FC64-D0ECC5B7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4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782207" y="1425074"/>
            <a:ext cx="5988746" cy="31626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s-MX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dirty="0"/>
              <a:t>Si el estatus es </a:t>
            </a:r>
            <a:r>
              <a:rPr lang="es-MX" b="1" dirty="0"/>
              <a:t>igual</a:t>
            </a:r>
            <a:r>
              <a:rPr lang="es-MX" dirty="0"/>
              <a:t> a expirada o terminada (clave 2) entonces la </a:t>
            </a:r>
            <a:r>
              <a:rPr lang="es-MX" b="1" dirty="0"/>
              <a:t>Prima Devengada</a:t>
            </a:r>
            <a:r>
              <a:rPr lang="es-MX" dirty="0"/>
              <a:t> debe ser </a:t>
            </a:r>
            <a:r>
              <a:rPr lang="es-MX" b="1" dirty="0"/>
              <a:t>igual</a:t>
            </a:r>
            <a:r>
              <a:rPr lang="es-MX" dirty="0"/>
              <a:t> a la suma de la Prima Emitida de los tres últimos ejercicios.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MX" dirty="0"/>
          </a:p>
          <a:p>
            <a:pPr marL="76200" algn="just"/>
            <a:r>
              <a:rPr lang="es-MX" b="1" dirty="0"/>
              <a:t>Nota</a:t>
            </a:r>
            <a:r>
              <a:rPr lang="es-MX" dirty="0"/>
              <a:t>: Esto aplica para los certificados con inicio de vigencia mayor o igual al 1 de enero del ejercicio anterior al revisado.</a:t>
            </a:r>
          </a:p>
          <a:p>
            <a:pPr marL="76200" algn="just"/>
            <a:endParaRPr lang="es-MX" dirty="0"/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182145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68293" y="1103319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</a:t>
            </a:r>
            <a:r>
              <a:rPr lang="es-MX" sz="1400" b="1" dirty="0"/>
              <a:t>igual</a:t>
            </a:r>
            <a:r>
              <a:rPr lang="es-MX" sz="1400" dirty="0"/>
              <a:t> a cancelada (clave 3), la fecha de emisión es igual al año de reporte y la moneda es nacional entonces la </a:t>
            </a:r>
            <a:r>
              <a:rPr lang="es-MX" sz="1400" b="1" dirty="0"/>
              <a:t>Prima Devengada</a:t>
            </a:r>
            <a:r>
              <a:rPr lang="es-MX" sz="1400" dirty="0"/>
              <a:t> debe ser </a:t>
            </a:r>
            <a:r>
              <a:rPr lang="es-MX" sz="1400" b="1" dirty="0"/>
              <a:t>igual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0DAB91CA-6D88-47D3-B4D2-3EC2EA094CFB}"/>
              </a:ext>
            </a:extLst>
          </p:cNvPr>
          <p:cNvCxnSpPr>
            <a:cxnSpLocks/>
          </p:cNvCxnSpPr>
          <p:nvPr/>
        </p:nvCxnSpPr>
        <p:spPr>
          <a:xfrm>
            <a:off x="899238" y="2842388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BA1A68FF-E9FF-41C4-8582-A2AD2A086571}"/>
              </a:ext>
            </a:extLst>
          </p:cNvPr>
          <p:cNvCxnSpPr>
            <a:cxnSpLocks/>
          </p:cNvCxnSpPr>
          <p:nvPr/>
        </p:nvCxnSpPr>
        <p:spPr>
          <a:xfrm>
            <a:off x="2544968" y="2566736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>
            <a:extLst>
              <a:ext uri="{FF2B5EF4-FFF2-40B4-BE49-F238E27FC236}">
                <a16:creationId xmlns:a16="http://schemas.microsoft.com/office/drawing/2014/main" id="{B0753B61-C5C4-4AD7-8F46-FB132F35F47E}"/>
              </a:ext>
            </a:extLst>
          </p:cNvPr>
          <p:cNvSpPr txBox="1"/>
          <p:nvPr/>
        </p:nvSpPr>
        <p:spPr>
          <a:xfrm>
            <a:off x="2511469" y="3005600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2023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1D05689B-4CC9-4B72-AFEB-5A552E5AC602}"/>
              </a:ext>
            </a:extLst>
          </p:cNvPr>
          <p:cNvSpPr txBox="1"/>
          <p:nvPr/>
        </p:nvSpPr>
        <p:spPr>
          <a:xfrm>
            <a:off x="1643646" y="2900282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C562F1A5-2056-4240-BECB-972D228EA067}"/>
              </a:ext>
            </a:extLst>
          </p:cNvPr>
          <p:cNvSpPr txBox="1"/>
          <p:nvPr/>
        </p:nvSpPr>
        <p:spPr>
          <a:xfrm>
            <a:off x="225468" y="3020595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2023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0973FAFF-55C4-468E-9256-A8A40F949745}"/>
              </a:ext>
            </a:extLst>
          </p:cNvPr>
          <p:cNvSpPr txBox="1"/>
          <p:nvPr/>
        </p:nvSpPr>
        <p:spPr>
          <a:xfrm>
            <a:off x="419664" y="2311270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8C8DEF5D-520F-4691-B613-B53C700BD1E3}"/>
              </a:ext>
            </a:extLst>
          </p:cNvPr>
          <p:cNvSpPr txBox="1"/>
          <p:nvPr/>
        </p:nvSpPr>
        <p:spPr>
          <a:xfrm>
            <a:off x="6124824" y="2126377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78316ADE-74B0-4CCC-B3E8-A37F588590E9}"/>
              </a:ext>
            </a:extLst>
          </p:cNvPr>
          <p:cNvCxnSpPr>
            <a:cxnSpLocks/>
          </p:cNvCxnSpPr>
          <p:nvPr/>
        </p:nvCxnSpPr>
        <p:spPr>
          <a:xfrm>
            <a:off x="3876464" y="263892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EE78EACE-D72E-4D63-9B70-EFD0887512B2}"/>
              </a:ext>
            </a:extLst>
          </p:cNvPr>
          <p:cNvCxnSpPr>
            <a:cxnSpLocks/>
          </p:cNvCxnSpPr>
          <p:nvPr/>
        </p:nvCxnSpPr>
        <p:spPr>
          <a:xfrm>
            <a:off x="1261600" y="2498555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uadroTexto 76">
            <a:extLst>
              <a:ext uri="{FF2B5EF4-FFF2-40B4-BE49-F238E27FC236}">
                <a16:creationId xmlns:a16="http://schemas.microsoft.com/office/drawing/2014/main" id="{9FDA0661-2DAD-44CD-A001-E282410BBC3C}"/>
              </a:ext>
            </a:extLst>
          </p:cNvPr>
          <p:cNvSpPr txBox="1"/>
          <p:nvPr/>
        </p:nvSpPr>
        <p:spPr>
          <a:xfrm>
            <a:off x="541395" y="3464231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FFCC13D4-62A5-4C6A-81BA-83A724766519}"/>
              </a:ext>
            </a:extLst>
          </p:cNvPr>
          <p:cNvCxnSpPr>
            <a:cxnSpLocks/>
          </p:cNvCxnSpPr>
          <p:nvPr/>
        </p:nvCxnSpPr>
        <p:spPr>
          <a:xfrm>
            <a:off x="4875084" y="258678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1C73FAF-6250-49A4-A135-1D97E6D55CC8}"/>
              </a:ext>
            </a:extLst>
          </p:cNvPr>
          <p:cNvSpPr txBox="1"/>
          <p:nvPr/>
        </p:nvSpPr>
        <p:spPr>
          <a:xfrm>
            <a:off x="4829554" y="3073777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FDC05679-8C01-4EE9-B11E-214290DEA471}"/>
              </a:ext>
            </a:extLst>
          </p:cNvPr>
          <p:cNvCxnSpPr>
            <a:cxnSpLocks/>
          </p:cNvCxnSpPr>
          <p:nvPr/>
        </p:nvCxnSpPr>
        <p:spPr>
          <a:xfrm>
            <a:off x="6050170" y="253866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>
            <a:extLst>
              <a:ext uri="{FF2B5EF4-FFF2-40B4-BE49-F238E27FC236}">
                <a16:creationId xmlns:a16="http://schemas.microsoft.com/office/drawing/2014/main" id="{32B47023-85C6-43BC-9E65-DD8E0C0FDCF8}"/>
              </a:ext>
            </a:extLst>
          </p:cNvPr>
          <p:cNvSpPr txBox="1"/>
          <p:nvPr/>
        </p:nvSpPr>
        <p:spPr>
          <a:xfrm>
            <a:off x="4999157" y="3319723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$20,164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$ 20,164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38066374-7596-4592-B598-6708AD693AA1}"/>
              </a:ext>
            </a:extLst>
          </p:cNvPr>
          <p:cNvSpPr/>
          <p:nvPr/>
        </p:nvSpPr>
        <p:spPr>
          <a:xfrm>
            <a:off x="4929815" y="2073440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85796707-E623-42F2-8BF6-4523C65D3D61}"/>
              </a:ext>
            </a:extLst>
          </p:cNvPr>
          <p:cNvSpPr txBox="1"/>
          <p:nvPr/>
        </p:nvSpPr>
        <p:spPr>
          <a:xfrm>
            <a:off x="2766331" y="2314873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3BFEB914-82CF-4D6E-B0CA-A3A381D6DB11}"/>
              </a:ext>
            </a:extLst>
          </p:cNvPr>
          <p:cNvCxnSpPr>
            <a:cxnSpLocks/>
          </p:cNvCxnSpPr>
          <p:nvPr/>
        </p:nvCxnSpPr>
        <p:spPr>
          <a:xfrm>
            <a:off x="6760033" y="2586789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adroTexto 84">
            <a:extLst>
              <a:ext uri="{FF2B5EF4-FFF2-40B4-BE49-F238E27FC236}">
                <a16:creationId xmlns:a16="http://schemas.microsoft.com/office/drawing/2014/main" id="{29BDFBA2-A704-4515-A5B3-01650809B044}"/>
              </a:ext>
            </a:extLst>
          </p:cNvPr>
          <p:cNvSpPr txBox="1"/>
          <p:nvPr/>
        </p:nvSpPr>
        <p:spPr>
          <a:xfrm>
            <a:off x="5005627" y="2297666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2DF43BD-A1A4-4FED-989F-DA6330632C57}"/>
              </a:ext>
            </a:extLst>
          </p:cNvPr>
          <p:cNvSpPr txBox="1"/>
          <p:nvPr/>
        </p:nvSpPr>
        <p:spPr>
          <a:xfrm>
            <a:off x="541395" y="2086234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EJEMPLO 1</a:t>
            </a:r>
          </a:p>
        </p:txBody>
      </p:sp>
    </p:spTree>
    <p:extLst>
      <p:ext uri="{BB962C8B-B14F-4D97-AF65-F5344CB8AC3E}">
        <p14:creationId xmlns:p14="http://schemas.microsoft.com/office/powerpoint/2010/main" val="3097860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38203" y="1041701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</a:t>
            </a:r>
            <a:r>
              <a:rPr lang="es-MX" sz="1400" b="1" dirty="0"/>
              <a:t>igual</a:t>
            </a:r>
            <a:r>
              <a:rPr lang="es-MX" sz="1400" dirty="0"/>
              <a:t> a cancelada (clave 3), la fecha de emisión es </a:t>
            </a:r>
            <a:r>
              <a:rPr lang="es-MX" sz="1400" b="1" dirty="0"/>
              <a:t>igual</a:t>
            </a:r>
            <a:r>
              <a:rPr lang="es-MX" sz="1400" dirty="0"/>
              <a:t> al año de reporte y la moneda es nacional entonces la </a:t>
            </a:r>
            <a:r>
              <a:rPr lang="es-MX" sz="1400" b="1" dirty="0"/>
              <a:t>Prima Devengada </a:t>
            </a:r>
            <a:r>
              <a:rPr lang="es-MX" sz="1400" dirty="0"/>
              <a:t>debe ser </a:t>
            </a:r>
            <a:r>
              <a:rPr lang="es-MX" sz="1400" b="1" dirty="0"/>
              <a:t>igual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5C69CFF8-64A3-4BF3-9DBB-A8392537DEE7}"/>
              </a:ext>
            </a:extLst>
          </p:cNvPr>
          <p:cNvCxnSpPr>
            <a:cxnSpLocks/>
          </p:cNvCxnSpPr>
          <p:nvPr/>
        </p:nvCxnSpPr>
        <p:spPr>
          <a:xfrm>
            <a:off x="811557" y="2867440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82B4F1C-7303-4620-B2D4-AA9FDAAADF5D}"/>
              </a:ext>
            </a:extLst>
          </p:cNvPr>
          <p:cNvCxnSpPr>
            <a:cxnSpLocks/>
          </p:cNvCxnSpPr>
          <p:nvPr/>
        </p:nvCxnSpPr>
        <p:spPr>
          <a:xfrm>
            <a:off x="2457287" y="259178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0C4423C-471A-4547-A20E-9E8A4733C990}"/>
              </a:ext>
            </a:extLst>
          </p:cNvPr>
          <p:cNvSpPr txBox="1"/>
          <p:nvPr/>
        </p:nvSpPr>
        <p:spPr>
          <a:xfrm>
            <a:off x="2423788" y="3030652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2023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6999C5E-9133-42CF-8BA7-E271911BFA5D}"/>
              </a:ext>
            </a:extLst>
          </p:cNvPr>
          <p:cNvSpPr txBox="1"/>
          <p:nvPr/>
        </p:nvSpPr>
        <p:spPr>
          <a:xfrm>
            <a:off x="1555965" y="2925334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A8D56B6-77E6-4AA1-B2D1-6E6D49ACD62C}"/>
              </a:ext>
            </a:extLst>
          </p:cNvPr>
          <p:cNvSpPr txBox="1"/>
          <p:nvPr/>
        </p:nvSpPr>
        <p:spPr>
          <a:xfrm>
            <a:off x="137787" y="3045647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2023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DD3DE8A-6020-4A9C-859C-FF95A9C012F6}"/>
              </a:ext>
            </a:extLst>
          </p:cNvPr>
          <p:cNvSpPr txBox="1"/>
          <p:nvPr/>
        </p:nvSpPr>
        <p:spPr>
          <a:xfrm>
            <a:off x="324609" y="2343697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ED231C6-FA1B-45D6-B66D-109FAB8B26DA}"/>
              </a:ext>
            </a:extLst>
          </p:cNvPr>
          <p:cNvSpPr txBox="1"/>
          <p:nvPr/>
        </p:nvSpPr>
        <p:spPr>
          <a:xfrm>
            <a:off x="6037143" y="2151429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9A069CF-5B22-483E-815E-22D01025B4F2}"/>
              </a:ext>
            </a:extLst>
          </p:cNvPr>
          <p:cNvCxnSpPr>
            <a:cxnSpLocks/>
          </p:cNvCxnSpPr>
          <p:nvPr/>
        </p:nvCxnSpPr>
        <p:spPr>
          <a:xfrm>
            <a:off x="3788783" y="266397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1575412-BE0D-49EF-96D2-BB99507BA3A3}"/>
              </a:ext>
            </a:extLst>
          </p:cNvPr>
          <p:cNvCxnSpPr>
            <a:cxnSpLocks/>
          </p:cNvCxnSpPr>
          <p:nvPr/>
        </p:nvCxnSpPr>
        <p:spPr>
          <a:xfrm>
            <a:off x="1173919" y="2523607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6505634-93D7-492A-9ABD-8B801D6D5741}"/>
              </a:ext>
            </a:extLst>
          </p:cNvPr>
          <p:cNvSpPr txBox="1"/>
          <p:nvPr/>
        </p:nvSpPr>
        <p:spPr>
          <a:xfrm>
            <a:off x="453714" y="3489283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8AC4CBE6-15E9-4A1E-9380-731E690DCFAF}"/>
              </a:ext>
            </a:extLst>
          </p:cNvPr>
          <p:cNvCxnSpPr>
            <a:cxnSpLocks/>
          </p:cNvCxnSpPr>
          <p:nvPr/>
        </p:nvCxnSpPr>
        <p:spPr>
          <a:xfrm>
            <a:off x="4787403" y="2611840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E3CF04A-0EA4-4ABC-BCCC-DF7BD056DD5D}"/>
              </a:ext>
            </a:extLst>
          </p:cNvPr>
          <p:cNvSpPr txBox="1"/>
          <p:nvPr/>
        </p:nvSpPr>
        <p:spPr>
          <a:xfrm>
            <a:off x="4741873" y="3098829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D2082D63-FA5B-494F-B17F-7391E14AA3D6}"/>
              </a:ext>
            </a:extLst>
          </p:cNvPr>
          <p:cNvCxnSpPr>
            <a:cxnSpLocks/>
          </p:cNvCxnSpPr>
          <p:nvPr/>
        </p:nvCxnSpPr>
        <p:spPr>
          <a:xfrm>
            <a:off x="5962489" y="2563713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5D00F74-67B6-4C67-8869-CBDA64E39AC0}"/>
              </a:ext>
            </a:extLst>
          </p:cNvPr>
          <p:cNvSpPr txBox="1"/>
          <p:nvPr/>
        </p:nvSpPr>
        <p:spPr>
          <a:xfrm>
            <a:off x="4911476" y="3344775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$ 0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0B704C8B-AFCB-430B-839B-27BE252CDB05}"/>
              </a:ext>
            </a:extLst>
          </p:cNvPr>
          <p:cNvSpPr/>
          <p:nvPr/>
        </p:nvSpPr>
        <p:spPr>
          <a:xfrm>
            <a:off x="4842134" y="2098492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12A38793-6B61-46A0-9631-1B5C1544341A}"/>
              </a:ext>
            </a:extLst>
          </p:cNvPr>
          <p:cNvCxnSpPr>
            <a:cxnSpLocks/>
          </p:cNvCxnSpPr>
          <p:nvPr/>
        </p:nvCxnSpPr>
        <p:spPr>
          <a:xfrm>
            <a:off x="6672352" y="261184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5038284-9839-45E4-8CF4-4413D32C9C09}"/>
              </a:ext>
            </a:extLst>
          </p:cNvPr>
          <p:cNvSpPr txBox="1"/>
          <p:nvPr/>
        </p:nvSpPr>
        <p:spPr>
          <a:xfrm>
            <a:off x="5017434" y="2286364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al inicio de vigencia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9FD5789-4827-427B-8FAA-48639DEC5FB7}"/>
              </a:ext>
            </a:extLst>
          </p:cNvPr>
          <p:cNvSpPr txBox="1"/>
          <p:nvPr/>
        </p:nvSpPr>
        <p:spPr>
          <a:xfrm>
            <a:off x="2488474" y="2372913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D95A3BA-54BE-4279-80E6-7D96BE0C3500}"/>
              </a:ext>
            </a:extLst>
          </p:cNvPr>
          <p:cNvSpPr txBox="1"/>
          <p:nvPr/>
        </p:nvSpPr>
        <p:spPr>
          <a:xfrm>
            <a:off x="541302" y="2052544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EJEMPLO 2</a:t>
            </a:r>
          </a:p>
        </p:txBody>
      </p:sp>
    </p:spTree>
    <p:extLst>
      <p:ext uri="{BB962C8B-B14F-4D97-AF65-F5344CB8AC3E}">
        <p14:creationId xmlns:p14="http://schemas.microsoft.com/office/powerpoint/2010/main" val="83816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38203" y="1071437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</a:t>
            </a:r>
            <a:r>
              <a:rPr lang="es-MX" sz="1400" b="1" dirty="0"/>
              <a:t>igual</a:t>
            </a:r>
            <a:r>
              <a:rPr lang="es-MX" sz="1400" dirty="0"/>
              <a:t> a cancelada (clave 3) y la fecha de emisión es </a:t>
            </a:r>
            <a:r>
              <a:rPr lang="es-MX" dirty="0"/>
              <a:t>anterior al año de reporte </a:t>
            </a:r>
            <a:r>
              <a:rPr lang="es-MX" sz="1400" dirty="0"/>
              <a:t>entonces la </a:t>
            </a:r>
            <a:r>
              <a:rPr lang="es-MX" sz="1400" b="1" dirty="0"/>
              <a:t>Prima Devengada</a:t>
            </a:r>
            <a:r>
              <a:rPr lang="es-MX" sz="1400" dirty="0"/>
              <a:t> debe ser </a:t>
            </a:r>
            <a:r>
              <a:rPr lang="es-MX" sz="1400" b="1" dirty="0"/>
              <a:t>mayor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B901E63-6DAB-40AF-8114-FF8B11C58601}"/>
              </a:ext>
            </a:extLst>
          </p:cNvPr>
          <p:cNvCxnSpPr>
            <a:cxnSpLocks/>
          </p:cNvCxnSpPr>
          <p:nvPr/>
        </p:nvCxnSpPr>
        <p:spPr>
          <a:xfrm>
            <a:off x="911764" y="2779758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7287AEBD-AFCE-4A27-A283-5ECD3CC67FDD}"/>
              </a:ext>
            </a:extLst>
          </p:cNvPr>
          <p:cNvCxnSpPr>
            <a:cxnSpLocks/>
          </p:cNvCxnSpPr>
          <p:nvPr/>
        </p:nvCxnSpPr>
        <p:spPr>
          <a:xfrm>
            <a:off x="2557494" y="2504106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14FA605-4423-42CE-B82A-FABB399028ED}"/>
              </a:ext>
            </a:extLst>
          </p:cNvPr>
          <p:cNvSpPr txBox="1"/>
          <p:nvPr/>
        </p:nvSpPr>
        <p:spPr>
          <a:xfrm>
            <a:off x="2523995" y="2942970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2023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880C51F-807A-4B75-97B2-47569D3C2938}"/>
              </a:ext>
            </a:extLst>
          </p:cNvPr>
          <p:cNvSpPr txBox="1"/>
          <p:nvPr/>
        </p:nvSpPr>
        <p:spPr>
          <a:xfrm>
            <a:off x="1656172" y="2837652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CF872B3-9E87-467F-85D7-DBCBEF192A76}"/>
              </a:ext>
            </a:extLst>
          </p:cNvPr>
          <p:cNvSpPr txBox="1"/>
          <p:nvPr/>
        </p:nvSpPr>
        <p:spPr>
          <a:xfrm>
            <a:off x="237994" y="2957965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B0A1641-59FA-4E19-9544-4D635ADE800E}"/>
              </a:ext>
            </a:extLst>
          </p:cNvPr>
          <p:cNvSpPr txBox="1"/>
          <p:nvPr/>
        </p:nvSpPr>
        <p:spPr>
          <a:xfrm>
            <a:off x="380571" y="220439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4FA1B26-82CA-4E37-A79B-E1BB4479C774}"/>
              </a:ext>
            </a:extLst>
          </p:cNvPr>
          <p:cNvSpPr txBox="1"/>
          <p:nvPr/>
        </p:nvSpPr>
        <p:spPr>
          <a:xfrm>
            <a:off x="6137350" y="2063747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22AC1B92-8A70-42B6-B555-9765FC37B80E}"/>
              </a:ext>
            </a:extLst>
          </p:cNvPr>
          <p:cNvCxnSpPr>
            <a:cxnSpLocks/>
          </p:cNvCxnSpPr>
          <p:nvPr/>
        </p:nvCxnSpPr>
        <p:spPr>
          <a:xfrm>
            <a:off x="3888990" y="257629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74BE00B8-8C22-4A3B-8214-8847E49E0704}"/>
              </a:ext>
            </a:extLst>
          </p:cNvPr>
          <p:cNvCxnSpPr>
            <a:cxnSpLocks/>
          </p:cNvCxnSpPr>
          <p:nvPr/>
        </p:nvCxnSpPr>
        <p:spPr>
          <a:xfrm>
            <a:off x="1274126" y="2435925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6EA76B46-936A-46C0-A62C-000FBF2BB9E1}"/>
              </a:ext>
            </a:extLst>
          </p:cNvPr>
          <p:cNvSpPr txBox="1"/>
          <p:nvPr/>
        </p:nvSpPr>
        <p:spPr>
          <a:xfrm>
            <a:off x="553921" y="3401601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62BD2BDD-BF1D-46A2-8743-24AA8175E46D}"/>
              </a:ext>
            </a:extLst>
          </p:cNvPr>
          <p:cNvCxnSpPr>
            <a:cxnSpLocks/>
          </p:cNvCxnSpPr>
          <p:nvPr/>
        </p:nvCxnSpPr>
        <p:spPr>
          <a:xfrm>
            <a:off x="4887610" y="2524158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uadroTexto 49">
            <a:extLst>
              <a:ext uri="{FF2B5EF4-FFF2-40B4-BE49-F238E27FC236}">
                <a16:creationId xmlns:a16="http://schemas.microsoft.com/office/drawing/2014/main" id="{2EE3952A-F902-4497-9119-6CC60FB44F87}"/>
              </a:ext>
            </a:extLst>
          </p:cNvPr>
          <p:cNvSpPr txBox="1"/>
          <p:nvPr/>
        </p:nvSpPr>
        <p:spPr>
          <a:xfrm>
            <a:off x="4842080" y="3011147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5CD5E699-B456-479F-99C2-1D6E6F2171C3}"/>
              </a:ext>
            </a:extLst>
          </p:cNvPr>
          <p:cNvCxnSpPr>
            <a:cxnSpLocks/>
          </p:cNvCxnSpPr>
          <p:nvPr/>
        </p:nvCxnSpPr>
        <p:spPr>
          <a:xfrm>
            <a:off x="6062696" y="247603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D57A1DC-1F4E-46D5-A938-989F1F206E97}"/>
              </a:ext>
            </a:extLst>
          </p:cNvPr>
          <p:cNvSpPr txBox="1"/>
          <p:nvPr/>
        </p:nvSpPr>
        <p:spPr>
          <a:xfrm>
            <a:off x="5011683" y="3257093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</a:t>
            </a:r>
            <a:r>
              <a:rPr lang="es-MX" sz="1000" b="1" dirty="0">
                <a:solidFill>
                  <a:srgbClr val="C00000"/>
                </a:solidFill>
              </a:rPr>
              <a:t>-$19,836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$ 20,164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689F9A8-FC78-4B2A-A637-EE6A612B722E}"/>
              </a:ext>
            </a:extLst>
          </p:cNvPr>
          <p:cNvSpPr/>
          <p:nvPr/>
        </p:nvSpPr>
        <p:spPr>
          <a:xfrm>
            <a:off x="4942341" y="2010810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ACFD469D-06D1-491D-BBF3-B31622FD597F}"/>
              </a:ext>
            </a:extLst>
          </p:cNvPr>
          <p:cNvSpPr txBox="1"/>
          <p:nvPr/>
        </p:nvSpPr>
        <p:spPr>
          <a:xfrm>
            <a:off x="2815727" y="2185875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51F600F1-8005-4AA3-9AF6-6D9B5143188A}"/>
              </a:ext>
            </a:extLst>
          </p:cNvPr>
          <p:cNvCxnSpPr>
            <a:cxnSpLocks/>
          </p:cNvCxnSpPr>
          <p:nvPr/>
        </p:nvCxnSpPr>
        <p:spPr>
          <a:xfrm>
            <a:off x="6772559" y="2524159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05B598B-D98E-4715-BA82-8D02850EFD4A}"/>
              </a:ext>
            </a:extLst>
          </p:cNvPr>
          <p:cNvSpPr txBox="1"/>
          <p:nvPr/>
        </p:nvSpPr>
        <p:spPr>
          <a:xfrm>
            <a:off x="5064857" y="2156378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Cancelación a prorrata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E5C5130-FB21-4D18-94E2-B8C72596977C}"/>
              </a:ext>
            </a:extLst>
          </p:cNvPr>
          <p:cNvSpPr txBox="1"/>
          <p:nvPr/>
        </p:nvSpPr>
        <p:spPr>
          <a:xfrm>
            <a:off x="541395" y="1958691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EJEMPLO 3</a:t>
            </a:r>
          </a:p>
        </p:txBody>
      </p:sp>
    </p:spTree>
    <p:extLst>
      <p:ext uri="{BB962C8B-B14F-4D97-AF65-F5344CB8AC3E}">
        <p14:creationId xmlns:p14="http://schemas.microsoft.com/office/powerpoint/2010/main" val="894447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5330907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Devengada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383354" y="1008828"/>
            <a:ext cx="6050071" cy="349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400" dirty="0"/>
              <a:t>Si el estatus es igual a cancelada (clave 3) y la fecha de emisión es anterior al año de reporte entonces la </a:t>
            </a:r>
            <a:r>
              <a:rPr lang="es-MX" sz="1400" b="1" dirty="0"/>
              <a:t>Prima Devengada </a:t>
            </a:r>
            <a:r>
              <a:rPr lang="es-MX" sz="1400" dirty="0"/>
              <a:t>debe ser </a:t>
            </a:r>
            <a:r>
              <a:rPr lang="es-MX" sz="1400" b="1" dirty="0"/>
              <a:t>mayor</a:t>
            </a:r>
            <a:r>
              <a:rPr lang="es-MX" sz="1400" dirty="0"/>
              <a:t> a la Prima Emitida.</a:t>
            </a:r>
          </a:p>
          <a:p>
            <a:pPr marL="76200" indent="0">
              <a:buNone/>
            </a:pPr>
            <a:endParaRPr lang="es-MX" sz="1400" dirty="0"/>
          </a:p>
          <a:p>
            <a:pPr marL="76200" indent="0">
              <a:buNone/>
            </a:pPr>
            <a:endParaRPr lang="es-MX" sz="14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DE17C01-05E0-432D-A234-6E9E0D5F0CF6}"/>
              </a:ext>
            </a:extLst>
          </p:cNvPr>
          <p:cNvCxnSpPr>
            <a:cxnSpLocks/>
          </p:cNvCxnSpPr>
          <p:nvPr/>
        </p:nvCxnSpPr>
        <p:spPr>
          <a:xfrm>
            <a:off x="911764" y="2792284"/>
            <a:ext cx="5851721" cy="1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79973E2-64CD-4EF1-8FED-F9E8D0AFBD56}"/>
              </a:ext>
            </a:extLst>
          </p:cNvPr>
          <p:cNvCxnSpPr>
            <a:cxnSpLocks/>
          </p:cNvCxnSpPr>
          <p:nvPr/>
        </p:nvCxnSpPr>
        <p:spPr>
          <a:xfrm>
            <a:off x="2557494" y="2516632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C371B0E-2D1E-48DC-9881-A307F2C5E2BE}"/>
              </a:ext>
            </a:extLst>
          </p:cNvPr>
          <p:cNvSpPr txBox="1"/>
          <p:nvPr/>
        </p:nvSpPr>
        <p:spPr>
          <a:xfrm>
            <a:off x="2523995" y="295549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Septiembre 2023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E41A069-BCFC-41D3-86C5-272D841DFFAF}"/>
              </a:ext>
            </a:extLst>
          </p:cNvPr>
          <p:cNvSpPr txBox="1"/>
          <p:nvPr/>
        </p:nvSpPr>
        <p:spPr>
          <a:xfrm>
            <a:off x="1656172" y="2850178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…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7B95A3F-59AF-47EB-9C5A-CF52E4D7E50B}"/>
              </a:ext>
            </a:extLst>
          </p:cNvPr>
          <p:cNvSpPr txBox="1"/>
          <p:nvPr/>
        </p:nvSpPr>
        <p:spPr>
          <a:xfrm>
            <a:off x="237994" y="2970491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</a:rPr>
              <a:t>Marzo 2022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84C533B-5CD1-4051-A78D-AA25CABB8D57}"/>
              </a:ext>
            </a:extLst>
          </p:cNvPr>
          <p:cNvSpPr txBox="1"/>
          <p:nvPr/>
        </p:nvSpPr>
        <p:spPr>
          <a:xfrm>
            <a:off x="417442" y="2216921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Inicio de vigencia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8BB2C6A-D80F-4F74-A687-C19C85F3F48C}"/>
              </a:ext>
            </a:extLst>
          </p:cNvPr>
          <p:cNvSpPr txBox="1"/>
          <p:nvPr/>
        </p:nvSpPr>
        <p:spPr>
          <a:xfrm>
            <a:off x="6137350" y="2076273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Fin de vigencia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476A3466-E785-44B8-98C1-F218A27D93F5}"/>
              </a:ext>
            </a:extLst>
          </p:cNvPr>
          <p:cNvCxnSpPr>
            <a:cxnSpLocks/>
          </p:cNvCxnSpPr>
          <p:nvPr/>
        </p:nvCxnSpPr>
        <p:spPr>
          <a:xfrm>
            <a:off x="3888990" y="2588821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74CA82E-C055-4379-B285-1259B682EA5C}"/>
              </a:ext>
            </a:extLst>
          </p:cNvPr>
          <p:cNvCxnSpPr>
            <a:cxnSpLocks/>
          </p:cNvCxnSpPr>
          <p:nvPr/>
        </p:nvCxnSpPr>
        <p:spPr>
          <a:xfrm>
            <a:off x="1274126" y="2448451"/>
            <a:ext cx="0" cy="62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0C76A17-93E5-431F-9D24-D6008DB3D3FE}"/>
              </a:ext>
            </a:extLst>
          </p:cNvPr>
          <p:cNvSpPr txBox="1"/>
          <p:nvPr/>
        </p:nvSpPr>
        <p:spPr>
          <a:xfrm>
            <a:off x="553921" y="3414127"/>
            <a:ext cx="10708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$0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6747842-EDF3-48E4-9BDB-1728FE5ECF0E}"/>
              </a:ext>
            </a:extLst>
          </p:cNvPr>
          <p:cNvCxnSpPr>
            <a:cxnSpLocks/>
          </p:cNvCxnSpPr>
          <p:nvPr/>
        </p:nvCxnSpPr>
        <p:spPr>
          <a:xfrm>
            <a:off x="4887610" y="2536684"/>
            <a:ext cx="0" cy="554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27EF3F0-DBAF-452D-9B50-C9CE0DF7CCA5}"/>
              </a:ext>
            </a:extLst>
          </p:cNvPr>
          <p:cNvSpPr txBox="1"/>
          <p:nvPr/>
        </p:nvSpPr>
        <p:spPr>
          <a:xfrm>
            <a:off x="4842080" y="3023673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Diciembre 2023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52BF448-E2DE-4487-B695-F098A0D17908}"/>
              </a:ext>
            </a:extLst>
          </p:cNvPr>
          <p:cNvCxnSpPr>
            <a:cxnSpLocks/>
          </p:cNvCxnSpPr>
          <p:nvPr/>
        </p:nvCxnSpPr>
        <p:spPr>
          <a:xfrm>
            <a:off x="6062696" y="2488557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5B9A6D4-36B8-44B0-8BB5-A573ADCA5D98}"/>
              </a:ext>
            </a:extLst>
          </p:cNvPr>
          <p:cNvSpPr txBox="1"/>
          <p:nvPr/>
        </p:nvSpPr>
        <p:spPr>
          <a:xfrm>
            <a:off x="5011683" y="3269619"/>
            <a:ext cx="107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Prima Emitida </a:t>
            </a:r>
            <a:r>
              <a:rPr lang="es-MX" sz="1000" b="1" dirty="0">
                <a:solidFill>
                  <a:srgbClr val="C00000"/>
                </a:solidFill>
              </a:rPr>
              <a:t>-$40,000</a:t>
            </a:r>
          </a:p>
          <a:p>
            <a:pPr algn="ctr"/>
            <a:endParaRPr lang="es-MX" sz="1000" b="1" dirty="0"/>
          </a:p>
          <a:p>
            <a:pPr algn="ctr"/>
            <a:r>
              <a:rPr lang="es-MX" sz="1000" b="1" dirty="0"/>
              <a:t>Prima Devengada </a:t>
            </a:r>
          </a:p>
          <a:p>
            <a:pPr algn="ctr"/>
            <a:r>
              <a:rPr lang="es-MX" sz="1000" b="1" dirty="0"/>
              <a:t>$ 0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3DFFBD9E-FE51-435B-B647-1FE4F4572523}"/>
              </a:ext>
            </a:extLst>
          </p:cNvPr>
          <p:cNvSpPr/>
          <p:nvPr/>
        </p:nvSpPr>
        <p:spPr>
          <a:xfrm>
            <a:off x="4942341" y="2023336"/>
            <a:ext cx="1275348" cy="232209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6352FCDF-B623-409E-B44E-636B8C9F8CC8}"/>
              </a:ext>
            </a:extLst>
          </p:cNvPr>
          <p:cNvCxnSpPr>
            <a:cxnSpLocks/>
          </p:cNvCxnSpPr>
          <p:nvPr/>
        </p:nvCxnSpPr>
        <p:spPr>
          <a:xfrm>
            <a:off x="6772559" y="2536685"/>
            <a:ext cx="0" cy="53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CF8F7AA-4335-48EE-8FF1-5584336E90A5}"/>
              </a:ext>
            </a:extLst>
          </p:cNvPr>
          <p:cNvSpPr txBox="1"/>
          <p:nvPr/>
        </p:nvSpPr>
        <p:spPr>
          <a:xfrm>
            <a:off x="5125014" y="2203834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Cancelada al inicio de vigencia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545915B-D19A-4180-A72F-2E7F0A39C31B}"/>
              </a:ext>
            </a:extLst>
          </p:cNvPr>
          <p:cNvSpPr txBox="1"/>
          <p:nvPr/>
        </p:nvSpPr>
        <p:spPr>
          <a:xfrm>
            <a:off x="2662423" y="2305132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* Se cancela la póliza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8EBDCCE-44FC-44A2-88A5-C724D51F566C}"/>
              </a:ext>
            </a:extLst>
          </p:cNvPr>
          <p:cNvSpPr txBox="1"/>
          <p:nvPr/>
        </p:nvSpPr>
        <p:spPr>
          <a:xfrm>
            <a:off x="553921" y="1928471"/>
            <a:ext cx="1014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rgbClr val="C00000"/>
                </a:solidFill>
              </a:rPr>
              <a:t>EJEMPLO 4</a:t>
            </a:r>
          </a:p>
        </p:txBody>
      </p:sp>
    </p:spTree>
    <p:extLst>
      <p:ext uri="{BB962C8B-B14F-4D97-AF65-F5344CB8AC3E}">
        <p14:creationId xmlns:p14="http://schemas.microsoft.com/office/powerpoint/2010/main" val="3877440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Prima Emitida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313261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600" dirty="0"/>
              <a:t>La póliza se emitió en el ejercicio actual y el certificado no está cancelado entonces la Prima Emitida debe ser </a:t>
            </a:r>
            <a:r>
              <a:rPr lang="es-MX" sz="1600" b="1" dirty="0"/>
              <a:t>mayor</a:t>
            </a:r>
            <a:r>
              <a:rPr lang="es-MX" sz="1600" dirty="0"/>
              <a:t> o </a:t>
            </a:r>
            <a:r>
              <a:rPr lang="es-MX" sz="1600" b="1" dirty="0"/>
              <a:t>igual</a:t>
            </a:r>
            <a:r>
              <a:rPr lang="es-MX" sz="1600" dirty="0"/>
              <a:t> a cero.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76200">
              <a:spcBef>
                <a:spcPts val="600"/>
              </a:spcBef>
              <a:buSzPts val="2400"/>
            </a:pPr>
            <a:endParaRPr lang="es-MX" sz="16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950039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Monto pagado de hospitalización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Si el monto pagado es mayor a cero entonces el </a:t>
            </a:r>
            <a:r>
              <a:rPr lang="es-MX" sz="1800" b="1" dirty="0"/>
              <a:t>monto pagado</a:t>
            </a:r>
            <a:r>
              <a:rPr lang="es-MX" sz="1800" dirty="0"/>
              <a:t> </a:t>
            </a:r>
            <a:r>
              <a:rPr lang="es-MX" sz="1800" b="1" dirty="0"/>
              <a:t>de hospitalización </a:t>
            </a:r>
            <a:r>
              <a:rPr lang="es-MX" sz="1800" dirty="0"/>
              <a:t>debe ser </a:t>
            </a:r>
            <a:r>
              <a:rPr lang="es-MX" sz="1800" b="1" dirty="0"/>
              <a:t>mayor</a:t>
            </a:r>
            <a:r>
              <a:rPr lang="es-MX" sz="1800" dirty="0"/>
              <a:t> o igual a 500. (Nota: esta validación es a nivel registro y aplica para gastos hospitalarios)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8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1115650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Tipo de Gasto 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339780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9100" indent="-342900" algn="just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s-MX" sz="1800" dirty="0"/>
              <a:t>El porcentaje de otros en el Tipo de Gasto debe ser </a:t>
            </a:r>
            <a:r>
              <a:rPr lang="es-MX" sz="1800" b="1" dirty="0"/>
              <a:t>menor</a:t>
            </a:r>
            <a:r>
              <a:rPr lang="es-MX" sz="1800" dirty="0"/>
              <a:t> o </a:t>
            </a:r>
            <a:r>
              <a:rPr lang="es-MX" sz="1800" b="1" dirty="0"/>
              <a:t>igual</a:t>
            </a:r>
            <a:r>
              <a:rPr lang="es-MX" sz="1800" dirty="0"/>
              <a:t> al 5% del monto reclamado.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5660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848B1-6DFF-8D4C-1CE1-413FC4B5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2125980"/>
            <a:ext cx="5797296" cy="891540"/>
          </a:xfrm>
        </p:spPr>
        <p:txBody>
          <a:bodyPr/>
          <a:lstStyle/>
          <a:p>
            <a:pPr algn="ctr"/>
            <a:r>
              <a:rPr lang="es-MX" sz="3200" dirty="0"/>
              <a:t>VALIDACIONES NUEVAS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53C4B06-B8FF-0C7C-FC64-D0ECC5B7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52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Reclamación inicial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498182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Se clasificará como reclamación inicial a la primera reclamación que sea procedente o pagada.</a:t>
            </a:r>
          </a:p>
          <a:p>
            <a:pPr marL="76200" algn="just">
              <a:spcBef>
                <a:spcPts val="600"/>
              </a:spcBef>
              <a:buSzPts val="2400"/>
            </a:pPr>
            <a:endParaRPr lang="es-MX" sz="1800" dirty="0"/>
          </a:p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Si el siniestro ocurrió en el ejercicio actual de reporte debe tener un tipo de movimiento inicial.</a:t>
            </a:r>
          </a:p>
          <a:p>
            <a:pPr marL="76200" algn="just">
              <a:spcBef>
                <a:spcPts val="600"/>
              </a:spcBef>
              <a:buSzPts val="2400"/>
            </a:pPr>
            <a:endParaRPr lang="es-MX" sz="1800" dirty="0"/>
          </a:p>
          <a:p>
            <a:pPr marL="76200" algn="just">
              <a:spcBef>
                <a:spcPts val="600"/>
              </a:spcBef>
              <a:buSzPts val="2400"/>
            </a:pPr>
            <a:endParaRPr lang="es-MX" sz="1800" dirty="0"/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575027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Estatus de la reclamación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358990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Si el </a:t>
            </a:r>
            <a:r>
              <a:rPr lang="es-MX" sz="1600" b="1" dirty="0"/>
              <a:t>estatus de la reclamación </a:t>
            </a:r>
            <a:r>
              <a:rPr lang="es-MX" sz="1600" dirty="0"/>
              <a:t>es </a:t>
            </a:r>
            <a:r>
              <a:rPr lang="es-MX" sz="1600" b="1" dirty="0"/>
              <a:t>igual</a:t>
            </a:r>
            <a:r>
              <a:rPr lang="es-MX" sz="1600" dirty="0"/>
              <a:t> a rechazado o cancelado (clave 5) y el año de la fecha de contabilización de la reclamación es </a:t>
            </a:r>
            <a:r>
              <a:rPr lang="es-MX" sz="1600" b="1" dirty="0"/>
              <a:t>igual</a:t>
            </a:r>
            <a:r>
              <a:rPr lang="es-MX" sz="1600" dirty="0"/>
              <a:t> al año de reporte entonces el monto reclamado debe ser </a:t>
            </a:r>
            <a:r>
              <a:rPr lang="es-MX" sz="1600" b="1" dirty="0"/>
              <a:t>igual</a:t>
            </a:r>
            <a:r>
              <a:rPr lang="es-MX" sz="1600" dirty="0"/>
              <a:t> a cero.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2538180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96;p41">
            <a:extLst>
              <a:ext uri="{FF2B5EF4-FFF2-40B4-BE49-F238E27FC236}">
                <a16:creationId xmlns:a16="http://schemas.microsoft.com/office/drawing/2014/main" id="{78960B51-35DB-4E65-98BD-20CF69BE76CB}"/>
              </a:ext>
            </a:extLst>
          </p:cNvPr>
          <p:cNvSpPr/>
          <p:nvPr/>
        </p:nvSpPr>
        <p:spPr>
          <a:xfrm>
            <a:off x="5943600" y="1404569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Google Shape;496;p41">
            <a:extLst>
              <a:ext uri="{FF2B5EF4-FFF2-40B4-BE49-F238E27FC236}">
                <a16:creationId xmlns:a16="http://schemas.microsoft.com/office/drawing/2014/main" id="{D51A5395-BCC3-496C-BD32-0D41DA77309F}"/>
              </a:ext>
            </a:extLst>
          </p:cNvPr>
          <p:cNvSpPr/>
          <p:nvPr/>
        </p:nvSpPr>
        <p:spPr>
          <a:xfrm>
            <a:off x="5943600" y="3118292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1" name="Google Shape;496;p41">
            <a:extLst>
              <a:ext uri="{FF2B5EF4-FFF2-40B4-BE49-F238E27FC236}">
                <a16:creationId xmlns:a16="http://schemas.microsoft.com/office/drawing/2014/main" id="{C2FF2D24-1CC6-43F8-9EA2-DA9B938CD1D0}"/>
              </a:ext>
            </a:extLst>
          </p:cNvPr>
          <p:cNvSpPr/>
          <p:nvPr/>
        </p:nvSpPr>
        <p:spPr>
          <a:xfrm>
            <a:off x="0" y="3084080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Link de manuales, catálogos  y presentaciones: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https://www.cnsf.gob.mx/Sistemas/Paginas/InformacionEstadistica.aspx</a:t>
            </a:r>
          </a:p>
        </p:txBody>
      </p:sp>
      <p:sp>
        <p:nvSpPr>
          <p:cNvPr id="493" name="Google Shape;493;p4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/>
              <a:t>Gracias</a:t>
            </a:r>
            <a:endParaRPr sz="4800" b="1" dirty="0"/>
          </a:p>
        </p:txBody>
      </p:sp>
      <p:sp>
        <p:nvSpPr>
          <p:cNvPr id="494" name="Google Shape;494;p4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496" name="Google Shape;496;p41"/>
          <p:cNvSpPr/>
          <p:nvPr/>
        </p:nvSpPr>
        <p:spPr>
          <a:xfrm>
            <a:off x="0" y="1399495"/>
            <a:ext cx="320040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1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11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9" name="Google Shape;499;p41"/>
          <p:cNvSpPr/>
          <p:nvPr/>
        </p:nvSpPr>
        <p:spPr>
          <a:xfrm>
            <a:off x="3285625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41"/>
          <p:cNvSpPr/>
          <p:nvPr/>
        </p:nvSpPr>
        <p:spPr>
          <a:xfrm rot="5400000">
            <a:off x="3459879" y="1738389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1" name="Google Shape;501;p41"/>
          <p:cNvSpPr/>
          <p:nvPr/>
        </p:nvSpPr>
        <p:spPr>
          <a:xfrm rot="10800000">
            <a:off x="3459879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1"/>
          <p:cNvSpPr/>
          <p:nvPr/>
        </p:nvSpPr>
        <p:spPr>
          <a:xfrm rot="-5400000">
            <a:off x="3285625" y="1914006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41"/>
          <p:cNvSpPr/>
          <p:nvPr/>
        </p:nvSpPr>
        <p:spPr>
          <a:xfrm>
            <a:off x="3690657" y="2214203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C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505" name="Google Shape;505;p41"/>
          <p:cNvSpPr/>
          <p:nvPr/>
        </p:nvSpPr>
        <p:spPr>
          <a:xfrm>
            <a:off x="3807513" y="3348952"/>
            <a:ext cx="289660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L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E4C0AEB-8AAF-4CEE-86DE-A3313D7474C8}"/>
              </a:ext>
            </a:extLst>
          </p:cNvPr>
          <p:cNvSpPr/>
          <p:nvPr/>
        </p:nvSpPr>
        <p:spPr>
          <a:xfrm>
            <a:off x="5811567" y="1615498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631BB1F-A0EB-4D73-B4A3-D0F39B806E5F}"/>
              </a:ext>
            </a:extLst>
          </p:cNvPr>
          <p:cNvSpPr/>
          <p:nvPr/>
        </p:nvSpPr>
        <p:spPr>
          <a:xfrm>
            <a:off x="5835629" y="1886023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dirty="0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 dirty="0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24" name="Imagen 23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EAF8AFC8-A2E2-4143-A3B5-BBC04CF387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7480756" y="1624420"/>
            <a:ext cx="246793" cy="246191"/>
          </a:xfrm>
          <a:prstGeom prst="rect">
            <a:avLst/>
          </a:prstGeom>
        </p:spPr>
      </p:pic>
      <p:pic>
        <p:nvPicPr>
          <p:cNvPr id="25" name="Imagen 24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B9CF1E69-586A-4222-9301-A28E6BCA10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7528882" y="1927923"/>
            <a:ext cx="210700" cy="210186"/>
          </a:xfrm>
          <a:prstGeom prst="rect">
            <a:avLst/>
          </a:prstGeom>
        </p:spPr>
      </p:pic>
      <p:pic>
        <p:nvPicPr>
          <p:cNvPr id="26" name="Imagen 25" descr="Forma&#10;&#10;Descripción generada automáticamente con confianza baja">
            <a:extLst>
              <a:ext uri="{FF2B5EF4-FFF2-40B4-BE49-F238E27FC236}">
                <a16:creationId xmlns:a16="http://schemas.microsoft.com/office/drawing/2014/main" id="{73D4AADA-17D7-48AE-9EFA-0D12049F376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70" y="2495111"/>
            <a:ext cx="233241" cy="233241"/>
          </a:xfrm>
          <a:prstGeom prst="rect">
            <a:avLst/>
          </a:prstGeom>
        </p:spPr>
      </p:pic>
      <p:sp>
        <p:nvSpPr>
          <p:cNvPr id="27" name="Rectángulo 26">
            <a:extLst>
              <a:ext uri="{FF2B5EF4-FFF2-40B4-BE49-F238E27FC236}">
                <a16:creationId xmlns:a16="http://schemas.microsoft.com/office/drawing/2014/main" id="{2C3A8174-7D0B-45A0-8079-C405213074FE}"/>
              </a:ext>
            </a:extLst>
          </p:cNvPr>
          <p:cNvSpPr/>
          <p:nvPr/>
        </p:nvSpPr>
        <p:spPr>
          <a:xfrm>
            <a:off x="5883758" y="2159735"/>
            <a:ext cx="15821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FFD2755-C916-4766-8438-C3C3879D4568}"/>
              </a:ext>
            </a:extLst>
          </p:cNvPr>
          <p:cNvSpPr/>
          <p:nvPr/>
        </p:nvSpPr>
        <p:spPr>
          <a:xfrm>
            <a:off x="5955944" y="2381546"/>
            <a:ext cx="1555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7B02DCF2-28D8-4C86-9054-DA19397105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5295" y="2207096"/>
            <a:ext cx="224284" cy="224284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9F3D215A-82E6-4755-BEBD-592305A4FC96}"/>
              </a:ext>
            </a:extLst>
          </p:cNvPr>
          <p:cNvSpPr/>
          <p:nvPr/>
        </p:nvSpPr>
        <p:spPr>
          <a:xfrm>
            <a:off x="5937303" y="4025189"/>
            <a:ext cx="2322025" cy="31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39" name="Google Shape;504;p41">
            <a:extLst>
              <a:ext uri="{FF2B5EF4-FFF2-40B4-BE49-F238E27FC236}">
                <a16:creationId xmlns:a16="http://schemas.microsoft.com/office/drawing/2014/main" id="{E850B4EB-83D2-45E4-B59D-EAE264678762}"/>
              </a:ext>
            </a:extLst>
          </p:cNvPr>
          <p:cNvSpPr/>
          <p:nvPr/>
        </p:nvSpPr>
        <p:spPr>
          <a:xfrm>
            <a:off x="4889804" y="3329129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R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40" name="Google Shape;505;p41">
            <a:extLst>
              <a:ext uri="{FF2B5EF4-FFF2-40B4-BE49-F238E27FC236}">
                <a16:creationId xmlns:a16="http://schemas.microsoft.com/office/drawing/2014/main" id="{1AF9CCD0-FCDE-44BF-847C-6BA02110C4B0}"/>
              </a:ext>
            </a:extLst>
          </p:cNvPr>
          <p:cNvSpPr/>
          <p:nvPr/>
        </p:nvSpPr>
        <p:spPr>
          <a:xfrm>
            <a:off x="4898375" y="2250068"/>
            <a:ext cx="539898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RS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1119D64B-1E4F-46D4-A13B-9122B6A7259C}"/>
              </a:ext>
            </a:extLst>
          </p:cNvPr>
          <p:cNvGrpSpPr/>
          <p:nvPr/>
        </p:nvGrpSpPr>
        <p:grpSpPr>
          <a:xfrm>
            <a:off x="6296097" y="3270120"/>
            <a:ext cx="1785947" cy="1090328"/>
            <a:chOff x="5696188" y="1624577"/>
            <a:chExt cx="2512224" cy="1578386"/>
          </a:xfrm>
          <a:noFill/>
        </p:grpSpPr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7BF10629-D1FD-48D5-AD36-BBD052BEF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89DF6C6B-DEC4-433A-8DEB-8BE0E43803F2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452266"/>
              <a:chOff x="5724764" y="2750697"/>
              <a:chExt cx="2512224" cy="452266"/>
            </a:xfrm>
            <a:grpFill/>
          </p:grpSpPr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D3E1ED03-F868-4444-8E03-ABBAF49468A9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100" dirty="0"/>
              </a:p>
            </p:txBody>
          </p:sp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0662994C-25D2-4E2B-8E98-61F73296F012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3" cy="4455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 dirty="0">
                    <a:solidFill>
                      <a:srgbClr val="766C42"/>
                    </a:solidFill>
                    <a:latin typeface="Montserrat" pitchFamily="2" charset="77"/>
                  </a:rPr>
                  <a:t>https://www.cnsf.gob.mx/cnsf/revista/sitePages/home.aspx</a:t>
                </a: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009174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Validaciones entre catálogos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782207" y="1425074"/>
            <a:ext cx="6169738" cy="31626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MX" dirty="0"/>
              <a:t>Para la entrega de este ejercicio ya se estará revisando que los siguientes catálogos tengan consistencia entre el reporte del ejercicio actual y el reporte del ejercicio anterior: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Moneda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Entidad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Sexo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Forma de Venta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Subtipo de Seguro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Causa del Siniestro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Fecha de Nacimiento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5344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009174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Subtipo de Seguro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782207" y="1425074"/>
            <a:ext cx="6169738" cy="31626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MX" dirty="0"/>
              <a:t>Para la variable subtipo de seguro es importante recalcar que puedes tener con el valor de “Otros” el 100% de la cartera.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En caso que se tenga un porcentaje considerable de la cartera de los demás subtipos, tendrá que explicarse por carta</a:t>
            </a:r>
          </a:p>
          <a:p>
            <a:endParaRPr lang="es-MX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Producto básico estandarizado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/>
              <a:t>Indemnizatorio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 err="1"/>
              <a:t>Microseguro</a:t>
            </a:r>
            <a:endParaRPr lang="es-MX" dirty="0"/>
          </a:p>
          <a:p>
            <a:endParaRPr lang="es-MX" dirty="0"/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370671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009174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Estatus de póliza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680472" y="1588993"/>
            <a:ext cx="6169738" cy="25996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indent="0" algn="just">
              <a:spcBef>
                <a:spcPts val="600"/>
              </a:spcBef>
              <a:buSzPts val="2400"/>
              <a:buNone/>
            </a:pPr>
            <a:r>
              <a:rPr lang="es-MX" sz="1600" dirty="0"/>
              <a:t>Si la póliza y certificado está reportada como vigente en el ejercicio anterior </a:t>
            </a:r>
            <a:r>
              <a:rPr lang="es-MX" sz="1600" b="1" dirty="0"/>
              <a:t>debe</a:t>
            </a:r>
            <a:r>
              <a:rPr lang="es-MX" sz="1600" dirty="0"/>
              <a:t> estar reportada en el ejercicio actual.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205409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009174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Suma asegurada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782207" y="1988127"/>
            <a:ext cx="6169738" cy="25996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61950" indent="-285750" algn="just">
              <a:spcBef>
                <a:spcPts val="600"/>
              </a:spcBef>
              <a:buSzPts val="2400"/>
              <a:buFont typeface="Wingdings" panose="05000000000000000000" pitchFamily="2" charset="2"/>
              <a:buChar char="q"/>
            </a:pPr>
            <a:r>
              <a:rPr lang="es-MX" sz="1400" dirty="0"/>
              <a:t>Si la Suma Asegurada es mayor a cero entonces la Suma Asegurada debe ser mayor a la Prima Devengada </a:t>
            </a:r>
          </a:p>
          <a:p>
            <a:pPr marL="361950" indent="-285750" algn="just">
              <a:spcBef>
                <a:spcPts val="600"/>
              </a:spcBef>
              <a:buSzPts val="2400"/>
              <a:buFont typeface="Wingdings" panose="05000000000000000000" pitchFamily="2" charset="2"/>
              <a:buChar char="q"/>
            </a:pPr>
            <a:endParaRPr lang="es-MX" sz="1400" dirty="0"/>
          </a:p>
          <a:p>
            <a:pPr marL="361950" indent="-285750" algn="just">
              <a:spcBef>
                <a:spcPts val="600"/>
              </a:spcBef>
              <a:buSzPts val="2400"/>
              <a:buFont typeface="Wingdings" panose="05000000000000000000" pitchFamily="2" charset="2"/>
              <a:buChar char="q"/>
            </a:pPr>
            <a:r>
              <a:rPr lang="es-MX" sz="1400" dirty="0"/>
              <a:t>Si la Suma Asegurada es mayor a cero entonces la Suma Asegurada debe ser mayor a la Prima Emitida 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32300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6853598" y="570123"/>
            <a:ext cx="1922109" cy="4205381"/>
            <a:chOff x="6310600" y="1679550"/>
            <a:chExt cx="883850" cy="1933775"/>
          </a:xfrm>
        </p:grpSpPr>
        <p:sp>
          <p:nvSpPr>
            <p:cNvPr id="186" name="Google Shape;186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860" y="37487"/>
                  </a:moveTo>
                  <a:lnTo>
                    <a:pt x="17799" y="39376"/>
                  </a:lnTo>
                  <a:lnTo>
                    <a:pt x="17738" y="41327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0"/>
            <p:cNvSpPr/>
            <p:nvPr/>
          </p:nvSpPr>
          <p:spPr>
            <a:xfrm>
              <a:off x="6310600" y="1679550"/>
              <a:ext cx="883850" cy="1933775"/>
            </a:xfrm>
            <a:custGeom>
              <a:avLst/>
              <a:gdLst/>
              <a:ahLst/>
              <a:cxnLst/>
              <a:rect l="l" t="t" r="r" b="b"/>
              <a:pathLst>
                <a:path w="35354" h="77351" extrusionOk="0">
                  <a:moveTo>
                    <a:pt x="17433" y="367"/>
                  </a:moveTo>
                  <a:lnTo>
                    <a:pt x="18165" y="428"/>
                  </a:lnTo>
                  <a:lnTo>
                    <a:pt x="18896" y="549"/>
                  </a:lnTo>
                  <a:lnTo>
                    <a:pt x="19201" y="671"/>
                  </a:lnTo>
                  <a:lnTo>
                    <a:pt x="19567" y="854"/>
                  </a:lnTo>
                  <a:lnTo>
                    <a:pt x="19872" y="1037"/>
                  </a:lnTo>
                  <a:lnTo>
                    <a:pt x="20115" y="1281"/>
                  </a:lnTo>
                  <a:lnTo>
                    <a:pt x="20359" y="1525"/>
                  </a:lnTo>
                  <a:lnTo>
                    <a:pt x="20542" y="1768"/>
                  </a:lnTo>
                  <a:lnTo>
                    <a:pt x="20847" y="2378"/>
                  </a:lnTo>
                  <a:lnTo>
                    <a:pt x="21091" y="3048"/>
                  </a:lnTo>
                  <a:lnTo>
                    <a:pt x="21213" y="3719"/>
                  </a:lnTo>
                  <a:lnTo>
                    <a:pt x="21273" y="4389"/>
                  </a:lnTo>
                  <a:lnTo>
                    <a:pt x="21273" y="5121"/>
                  </a:lnTo>
                  <a:lnTo>
                    <a:pt x="21273" y="5852"/>
                  </a:lnTo>
                  <a:lnTo>
                    <a:pt x="21152" y="6584"/>
                  </a:lnTo>
                  <a:lnTo>
                    <a:pt x="21030" y="7315"/>
                  </a:lnTo>
                  <a:lnTo>
                    <a:pt x="20786" y="7986"/>
                  </a:lnTo>
                  <a:lnTo>
                    <a:pt x="20481" y="8656"/>
                  </a:lnTo>
                  <a:lnTo>
                    <a:pt x="20115" y="9266"/>
                  </a:lnTo>
                  <a:lnTo>
                    <a:pt x="19628" y="9814"/>
                  </a:lnTo>
                  <a:lnTo>
                    <a:pt x="19018" y="10302"/>
                  </a:lnTo>
                  <a:lnTo>
                    <a:pt x="18470" y="10607"/>
                  </a:lnTo>
                  <a:lnTo>
                    <a:pt x="18104" y="10729"/>
                  </a:lnTo>
                  <a:lnTo>
                    <a:pt x="17799" y="10790"/>
                  </a:lnTo>
                  <a:lnTo>
                    <a:pt x="17251" y="10668"/>
                  </a:lnTo>
                  <a:lnTo>
                    <a:pt x="16946" y="10607"/>
                  </a:lnTo>
                  <a:lnTo>
                    <a:pt x="16702" y="10485"/>
                  </a:lnTo>
                  <a:lnTo>
                    <a:pt x="16336" y="10302"/>
                  </a:lnTo>
                  <a:lnTo>
                    <a:pt x="16031" y="10058"/>
                  </a:lnTo>
                  <a:lnTo>
                    <a:pt x="15483" y="9570"/>
                  </a:lnTo>
                  <a:lnTo>
                    <a:pt x="15056" y="8961"/>
                  </a:lnTo>
                  <a:lnTo>
                    <a:pt x="14751" y="8351"/>
                  </a:lnTo>
                  <a:lnTo>
                    <a:pt x="14508" y="7742"/>
                  </a:lnTo>
                  <a:lnTo>
                    <a:pt x="14325" y="7071"/>
                  </a:lnTo>
                  <a:lnTo>
                    <a:pt x="14142" y="6340"/>
                  </a:lnTo>
                  <a:lnTo>
                    <a:pt x="14081" y="5548"/>
                  </a:lnTo>
                  <a:lnTo>
                    <a:pt x="14081" y="4816"/>
                  </a:lnTo>
                  <a:lnTo>
                    <a:pt x="14081" y="4085"/>
                  </a:lnTo>
                  <a:lnTo>
                    <a:pt x="14203" y="3414"/>
                  </a:lnTo>
                  <a:lnTo>
                    <a:pt x="14386" y="2744"/>
                  </a:lnTo>
                  <a:lnTo>
                    <a:pt x="14630" y="2134"/>
                  </a:lnTo>
                  <a:lnTo>
                    <a:pt x="14812" y="1829"/>
                  </a:lnTo>
                  <a:lnTo>
                    <a:pt x="14995" y="1525"/>
                  </a:lnTo>
                  <a:lnTo>
                    <a:pt x="15239" y="1281"/>
                  </a:lnTo>
                  <a:lnTo>
                    <a:pt x="15483" y="1037"/>
                  </a:lnTo>
                  <a:lnTo>
                    <a:pt x="15788" y="854"/>
                  </a:lnTo>
                  <a:lnTo>
                    <a:pt x="16092" y="671"/>
                  </a:lnTo>
                  <a:lnTo>
                    <a:pt x="16763" y="488"/>
                  </a:lnTo>
                  <a:lnTo>
                    <a:pt x="17433" y="367"/>
                  </a:lnTo>
                  <a:close/>
                  <a:moveTo>
                    <a:pt x="17494" y="29197"/>
                  </a:moveTo>
                  <a:lnTo>
                    <a:pt x="17372" y="29319"/>
                  </a:lnTo>
                  <a:lnTo>
                    <a:pt x="17311" y="29502"/>
                  </a:lnTo>
                  <a:lnTo>
                    <a:pt x="17311" y="29685"/>
                  </a:lnTo>
                  <a:lnTo>
                    <a:pt x="17311" y="29807"/>
                  </a:lnTo>
                  <a:lnTo>
                    <a:pt x="17433" y="29929"/>
                  </a:lnTo>
                  <a:lnTo>
                    <a:pt x="17738" y="29929"/>
                  </a:lnTo>
                  <a:lnTo>
                    <a:pt x="17799" y="29807"/>
                  </a:lnTo>
                  <a:lnTo>
                    <a:pt x="17799" y="29746"/>
                  </a:lnTo>
                  <a:lnTo>
                    <a:pt x="17799" y="29563"/>
                  </a:lnTo>
                  <a:lnTo>
                    <a:pt x="17677" y="29746"/>
                  </a:lnTo>
                  <a:lnTo>
                    <a:pt x="17555" y="29746"/>
                  </a:lnTo>
                  <a:lnTo>
                    <a:pt x="17494" y="29563"/>
                  </a:lnTo>
                  <a:lnTo>
                    <a:pt x="17494" y="29380"/>
                  </a:lnTo>
                  <a:lnTo>
                    <a:pt x="17555" y="29319"/>
                  </a:lnTo>
                  <a:lnTo>
                    <a:pt x="17616" y="29258"/>
                  </a:lnTo>
                  <a:lnTo>
                    <a:pt x="17555" y="29197"/>
                  </a:lnTo>
                  <a:close/>
                  <a:moveTo>
                    <a:pt x="30599" y="35963"/>
                  </a:moveTo>
                  <a:lnTo>
                    <a:pt x="30599" y="35963"/>
                  </a:lnTo>
                  <a:lnTo>
                    <a:pt x="30599" y="35963"/>
                  </a:lnTo>
                  <a:close/>
                  <a:moveTo>
                    <a:pt x="4755" y="35963"/>
                  </a:moveTo>
                  <a:lnTo>
                    <a:pt x="4511" y="36268"/>
                  </a:lnTo>
                  <a:lnTo>
                    <a:pt x="4206" y="36695"/>
                  </a:lnTo>
                  <a:lnTo>
                    <a:pt x="3841" y="37121"/>
                  </a:lnTo>
                  <a:lnTo>
                    <a:pt x="3414" y="37426"/>
                  </a:lnTo>
                  <a:lnTo>
                    <a:pt x="3170" y="37548"/>
                  </a:lnTo>
                  <a:lnTo>
                    <a:pt x="2926" y="37670"/>
                  </a:lnTo>
                  <a:lnTo>
                    <a:pt x="3292" y="37670"/>
                  </a:lnTo>
                  <a:lnTo>
                    <a:pt x="3597" y="37609"/>
                  </a:lnTo>
                  <a:lnTo>
                    <a:pt x="3902" y="37426"/>
                  </a:lnTo>
                  <a:lnTo>
                    <a:pt x="4146" y="37182"/>
                  </a:lnTo>
                  <a:lnTo>
                    <a:pt x="4328" y="36877"/>
                  </a:lnTo>
                  <a:lnTo>
                    <a:pt x="4511" y="36573"/>
                  </a:lnTo>
                  <a:lnTo>
                    <a:pt x="4633" y="36268"/>
                  </a:lnTo>
                  <a:lnTo>
                    <a:pt x="4755" y="35963"/>
                  </a:lnTo>
                  <a:close/>
                  <a:moveTo>
                    <a:pt x="30599" y="35963"/>
                  </a:moveTo>
                  <a:lnTo>
                    <a:pt x="30721" y="36268"/>
                  </a:lnTo>
                  <a:lnTo>
                    <a:pt x="30843" y="36573"/>
                  </a:lnTo>
                  <a:lnTo>
                    <a:pt x="31026" y="36877"/>
                  </a:lnTo>
                  <a:lnTo>
                    <a:pt x="31209" y="37182"/>
                  </a:lnTo>
                  <a:lnTo>
                    <a:pt x="31453" y="37365"/>
                  </a:lnTo>
                  <a:lnTo>
                    <a:pt x="31757" y="37548"/>
                  </a:lnTo>
                  <a:lnTo>
                    <a:pt x="32123" y="37670"/>
                  </a:lnTo>
                  <a:lnTo>
                    <a:pt x="32428" y="37670"/>
                  </a:lnTo>
                  <a:lnTo>
                    <a:pt x="32123" y="37548"/>
                  </a:lnTo>
                  <a:lnTo>
                    <a:pt x="31879" y="37426"/>
                  </a:lnTo>
                  <a:lnTo>
                    <a:pt x="31514" y="37121"/>
                  </a:lnTo>
                  <a:lnTo>
                    <a:pt x="31209" y="36755"/>
                  </a:lnTo>
                  <a:lnTo>
                    <a:pt x="30599" y="35963"/>
                  </a:lnTo>
                  <a:close/>
                  <a:moveTo>
                    <a:pt x="17860" y="37487"/>
                  </a:moveTo>
                  <a:lnTo>
                    <a:pt x="17799" y="39681"/>
                  </a:lnTo>
                  <a:lnTo>
                    <a:pt x="17738" y="41815"/>
                  </a:lnTo>
                  <a:lnTo>
                    <a:pt x="17738" y="41876"/>
                  </a:lnTo>
                  <a:lnTo>
                    <a:pt x="17677" y="42302"/>
                  </a:lnTo>
                  <a:lnTo>
                    <a:pt x="17616" y="39925"/>
                  </a:lnTo>
                  <a:lnTo>
                    <a:pt x="17555" y="37487"/>
                  </a:lnTo>
                  <a:close/>
                  <a:moveTo>
                    <a:pt x="18774" y="54980"/>
                  </a:moveTo>
                  <a:lnTo>
                    <a:pt x="18774" y="54980"/>
                  </a:lnTo>
                  <a:lnTo>
                    <a:pt x="18774" y="54980"/>
                  </a:lnTo>
                  <a:close/>
                  <a:moveTo>
                    <a:pt x="13959" y="53457"/>
                  </a:moveTo>
                  <a:lnTo>
                    <a:pt x="13898" y="53761"/>
                  </a:lnTo>
                  <a:lnTo>
                    <a:pt x="13837" y="54066"/>
                  </a:lnTo>
                  <a:lnTo>
                    <a:pt x="13837" y="54432"/>
                  </a:lnTo>
                  <a:lnTo>
                    <a:pt x="13898" y="54737"/>
                  </a:lnTo>
                  <a:lnTo>
                    <a:pt x="14020" y="55041"/>
                  </a:lnTo>
                  <a:lnTo>
                    <a:pt x="14142" y="55346"/>
                  </a:lnTo>
                  <a:lnTo>
                    <a:pt x="14386" y="55590"/>
                  </a:lnTo>
                  <a:lnTo>
                    <a:pt x="14690" y="55712"/>
                  </a:lnTo>
                  <a:lnTo>
                    <a:pt x="14934" y="55834"/>
                  </a:lnTo>
                  <a:lnTo>
                    <a:pt x="15483" y="55834"/>
                  </a:lnTo>
                  <a:lnTo>
                    <a:pt x="15788" y="55773"/>
                  </a:lnTo>
                  <a:lnTo>
                    <a:pt x="16092" y="55651"/>
                  </a:lnTo>
                  <a:lnTo>
                    <a:pt x="16336" y="55468"/>
                  </a:lnTo>
                  <a:lnTo>
                    <a:pt x="16458" y="55285"/>
                  </a:lnTo>
                  <a:lnTo>
                    <a:pt x="16580" y="54980"/>
                  </a:lnTo>
                  <a:lnTo>
                    <a:pt x="16458" y="55163"/>
                  </a:lnTo>
                  <a:lnTo>
                    <a:pt x="16336" y="55285"/>
                  </a:lnTo>
                  <a:lnTo>
                    <a:pt x="16092" y="55468"/>
                  </a:lnTo>
                  <a:lnTo>
                    <a:pt x="15849" y="55590"/>
                  </a:lnTo>
                  <a:lnTo>
                    <a:pt x="14934" y="55590"/>
                  </a:lnTo>
                  <a:lnTo>
                    <a:pt x="14690" y="55468"/>
                  </a:lnTo>
                  <a:lnTo>
                    <a:pt x="14508" y="55346"/>
                  </a:lnTo>
                  <a:lnTo>
                    <a:pt x="14325" y="55163"/>
                  </a:lnTo>
                  <a:lnTo>
                    <a:pt x="14142" y="54798"/>
                  </a:lnTo>
                  <a:lnTo>
                    <a:pt x="14020" y="54371"/>
                  </a:lnTo>
                  <a:lnTo>
                    <a:pt x="13959" y="53883"/>
                  </a:lnTo>
                  <a:lnTo>
                    <a:pt x="13959" y="53457"/>
                  </a:lnTo>
                  <a:close/>
                  <a:moveTo>
                    <a:pt x="21395" y="53457"/>
                  </a:moveTo>
                  <a:lnTo>
                    <a:pt x="21395" y="54005"/>
                  </a:lnTo>
                  <a:lnTo>
                    <a:pt x="21334" y="54554"/>
                  </a:lnTo>
                  <a:lnTo>
                    <a:pt x="21213" y="54798"/>
                  </a:lnTo>
                  <a:lnTo>
                    <a:pt x="21091" y="55041"/>
                  </a:lnTo>
                  <a:lnTo>
                    <a:pt x="20908" y="55285"/>
                  </a:lnTo>
                  <a:lnTo>
                    <a:pt x="20725" y="55468"/>
                  </a:lnTo>
                  <a:lnTo>
                    <a:pt x="20481" y="55529"/>
                  </a:lnTo>
                  <a:lnTo>
                    <a:pt x="20237" y="55590"/>
                  </a:lnTo>
                  <a:lnTo>
                    <a:pt x="19933" y="55651"/>
                  </a:lnTo>
                  <a:lnTo>
                    <a:pt x="19628" y="55590"/>
                  </a:lnTo>
                  <a:lnTo>
                    <a:pt x="19384" y="55529"/>
                  </a:lnTo>
                  <a:lnTo>
                    <a:pt x="19140" y="55407"/>
                  </a:lnTo>
                  <a:lnTo>
                    <a:pt x="18957" y="55224"/>
                  </a:lnTo>
                  <a:lnTo>
                    <a:pt x="18774" y="54980"/>
                  </a:lnTo>
                  <a:lnTo>
                    <a:pt x="18896" y="55285"/>
                  </a:lnTo>
                  <a:lnTo>
                    <a:pt x="19079" y="55468"/>
                  </a:lnTo>
                  <a:lnTo>
                    <a:pt x="19262" y="55651"/>
                  </a:lnTo>
                  <a:lnTo>
                    <a:pt x="19567" y="55773"/>
                  </a:lnTo>
                  <a:lnTo>
                    <a:pt x="19872" y="55834"/>
                  </a:lnTo>
                  <a:lnTo>
                    <a:pt x="20420" y="55834"/>
                  </a:lnTo>
                  <a:lnTo>
                    <a:pt x="20725" y="55712"/>
                  </a:lnTo>
                  <a:lnTo>
                    <a:pt x="20969" y="55590"/>
                  </a:lnTo>
                  <a:lnTo>
                    <a:pt x="21213" y="55346"/>
                  </a:lnTo>
                  <a:lnTo>
                    <a:pt x="21334" y="55041"/>
                  </a:lnTo>
                  <a:lnTo>
                    <a:pt x="21456" y="54737"/>
                  </a:lnTo>
                  <a:lnTo>
                    <a:pt x="21517" y="54432"/>
                  </a:lnTo>
                  <a:lnTo>
                    <a:pt x="21517" y="54066"/>
                  </a:lnTo>
                  <a:lnTo>
                    <a:pt x="21456" y="53761"/>
                  </a:lnTo>
                  <a:lnTo>
                    <a:pt x="21395" y="53457"/>
                  </a:lnTo>
                  <a:close/>
                  <a:moveTo>
                    <a:pt x="17677" y="44436"/>
                  </a:moveTo>
                  <a:lnTo>
                    <a:pt x="17738" y="45837"/>
                  </a:lnTo>
                  <a:lnTo>
                    <a:pt x="17799" y="47178"/>
                  </a:lnTo>
                  <a:lnTo>
                    <a:pt x="17799" y="48641"/>
                  </a:lnTo>
                  <a:lnTo>
                    <a:pt x="17738" y="50043"/>
                  </a:lnTo>
                  <a:lnTo>
                    <a:pt x="17738" y="51628"/>
                  </a:lnTo>
                  <a:lnTo>
                    <a:pt x="17799" y="53213"/>
                  </a:lnTo>
                  <a:lnTo>
                    <a:pt x="17982" y="54737"/>
                  </a:lnTo>
                  <a:lnTo>
                    <a:pt x="18043" y="55102"/>
                  </a:lnTo>
                  <a:lnTo>
                    <a:pt x="17982" y="55529"/>
                  </a:lnTo>
                  <a:lnTo>
                    <a:pt x="17921" y="56321"/>
                  </a:lnTo>
                  <a:lnTo>
                    <a:pt x="17799" y="57967"/>
                  </a:lnTo>
                  <a:lnTo>
                    <a:pt x="17738" y="59552"/>
                  </a:lnTo>
                  <a:lnTo>
                    <a:pt x="17677" y="61198"/>
                  </a:lnTo>
                  <a:lnTo>
                    <a:pt x="17738" y="62782"/>
                  </a:lnTo>
                  <a:lnTo>
                    <a:pt x="17860" y="64306"/>
                  </a:lnTo>
                  <a:lnTo>
                    <a:pt x="17982" y="65891"/>
                  </a:lnTo>
                  <a:lnTo>
                    <a:pt x="18104" y="67476"/>
                  </a:lnTo>
                  <a:lnTo>
                    <a:pt x="18165" y="69061"/>
                  </a:lnTo>
                  <a:lnTo>
                    <a:pt x="18104" y="70828"/>
                  </a:lnTo>
                  <a:lnTo>
                    <a:pt x="18104" y="71438"/>
                  </a:lnTo>
                  <a:lnTo>
                    <a:pt x="18104" y="71743"/>
                  </a:lnTo>
                  <a:lnTo>
                    <a:pt x="18043" y="71986"/>
                  </a:lnTo>
                  <a:lnTo>
                    <a:pt x="17677" y="72535"/>
                  </a:lnTo>
                  <a:lnTo>
                    <a:pt x="17616" y="72474"/>
                  </a:lnTo>
                  <a:lnTo>
                    <a:pt x="17555" y="72352"/>
                  </a:lnTo>
                  <a:lnTo>
                    <a:pt x="17433" y="72108"/>
                  </a:lnTo>
                  <a:lnTo>
                    <a:pt x="17311" y="71864"/>
                  </a:lnTo>
                  <a:lnTo>
                    <a:pt x="17251" y="71743"/>
                  </a:lnTo>
                  <a:lnTo>
                    <a:pt x="17251" y="71499"/>
                  </a:lnTo>
                  <a:lnTo>
                    <a:pt x="17251" y="71133"/>
                  </a:lnTo>
                  <a:lnTo>
                    <a:pt x="17251" y="69792"/>
                  </a:lnTo>
                  <a:lnTo>
                    <a:pt x="17251" y="68329"/>
                  </a:lnTo>
                  <a:lnTo>
                    <a:pt x="17311" y="66805"/>
                  </a:lnTo>
                  <a:lnTo>
                    <a:pt x="17433" y="65221"/>
                  </a:lnTo>
                  <a:lnTo>
                    <a:pt x="17616" y="63636"/>
                  </a:lnTo>
                  <a:lnTo>
                    <a:pt x="17677" y="62051"/>
                  </a:lnTo>
                  <a:lnTo>
                    <a:pt x="17677" y="60405"/>
                  </a:lnTo>
                  <a:lnTo>
                    <a:pt x="17616" y="58820"/>
                  </a:lnTo>
                  <a:lnTo>
                    <a:pt x="17494" y="57175"/>
                  </a:lnTo>
                  <a:lnTo>
                    <a:pt x="17372" y="55529"/>
                  </a:lnTo>
                  <a:lnTo>
                    <a:pt x="17311" y="55163"/>
                  </a:lnTo>
                  <a:lnTo>
                    <a:pt x="17372" y="54798"/>
                  </a:lnTo>
                  <a:lnTo>
                    <a:pt x="17433" y="54066"/>
                  </a:lnTo>
                  <a:lnTo>
                    <a:pt x="17616" y="52481"/>
                  </a:lnTo>
                  <a:lnTo>
                    <a:pt x="17677" y="50897"/>
                  </a:lnTo>
                  <a:lnTo>
                    <a:pt x="17616" y="49129"/>
                  </a:lnTo>
                  <a:lnTo>
                    <a:pt x="17555" y="48215"/>
                  </a:lnTo>
                  <a:lnTo>
                    <a:pt x="17555" y="47300"/>
                  </a:lnTo>
                  <a:lnTo>
                    <a:pt x="17616" y="45898"/>
                  </a:lnTo>
                  <a:lnTo>
                    <a:pt x="17677" y="44436"/>
                  </a:lnTo>
                  <a:close/>
                  <a:moveTo>
                    <a:pt x="15788" y="10180"/>
                  </a:moveTo>
                  <a:lnTo>
                    <a:pt x="16214" y="10485"/>
                  </a:lnTo>
                  <a:lnTo>
                    <a:pt x="16702" y="10729"/>
                  </a:lnTo>
                  <a:lnTo>
                    <a:pt x="17190" y="10911"/>
                  </a:lnTo>
                  <a:lnTo>
                    <a:pt x="17677" y="10972"/>
                  </a:lnTo>
                  <a:lnTo>
                    <a:pt x="18165" y="10911"/>
                  </a:lnTo>
                  <a:lnTo>
                    <a:pt x="18652" y="10790"/>
                  </a:lnTo>
                  <a:lnTo>
                    <a:pt x="19079" y="10546"/>
                  </a:lnTo>
                  <a:lnTo>
                    <a:pt x="19506" y="10241"/>
                  </a:lnTo>
                  <a:lnTo>
                    <a:pt x="19506" y="11033"/>
                  </a:lnTo>
                  <a:lnTo>
                    <a:pt x="19567" y="11399"/>
                  </a:lnTo>
                  <a:lnTo>
                    <a:pt x="19750" y="11765"/>
                  </a:lnTo>
                  <a:lnTo>
                    <a:pt x="19993" y="12070"/>
                  </a:lnTo>
                  <a:lnTo>
                    <a:pt x="20298" y="12313"/>
                  </a:lnTo>
                  <a:lnTo>
                    <a:pt x="20664" y="12496"/>
                  </a:lnTo>
                  <a:lnTo>
                    <a:pt x="21030" y="12557"/>
                  </a:lnTo>
                  <a:lnTo>
                    <a:pt x="21883" y="12801"/>
                  </a:lnTo>
                  <a:lnTo>
                    <a:pt x="22736" y="13106"/>
                  </a:lnTo>
                  <a:lnTo>
                    <a:pt x="23468" y="13410"/>
                  </a:lnTo>
                  <a:lnTo>
                    <a:pt x="24138" y="13837"/>
                  </a:lnTo>
                  <a:lnTo>
                    <a:pt x="24748" y="14325"/>
                  </a:lnTo>
                  <a:lnTo>
                    <a:pt x="24992" y="14630"/>
                  </a:lnTo>
                  <a:lnTo>
                    <a:pt x="25235" y="14934"/>
                  </a:lnTo>
                  <a:lnTo>
                    <a:pt x="25479" y="15300"/>
                  </a:lnTo>
                  <a:lnTo>
                    <a:pt x="25601" y="15605"/>
                  </a:lnTo>
                  <a:lnTo>
                    <a:pt x="25723" y="15971"/>
                  </a:lnTo>
                  <a:lnTo>
                    <a:pt x="25845" y="16336"/>
                  </a:lnTo>
                  <a:lnTo>
                    <a:pt x="25906" y="16946"/>
                  </a:lnTo>
                  <a:lnTo>
                    <a:pt x="25906" y="17555"/>
                  </a:lnTo>
                  <a:lnTo>
                    <a:pt x="26028" y="18957"/>
                  </a:lnTo>
                  <a:lnTo>
                    <a:pt x="26272" y="20298"/>
                  </a:lnTo>
                  <a:lnTo>
                    <a:pt x="26820" y="22980"/>
                  </a:lnTo>
                  <a:lnTo>
                    <a:pt x="27186" y="24870"/>
                  </a:lnTo>
                  <a:lnTo>
                    <a:pt x="27308" y="25418"/>
                  </a:lnTo>
                  <a:lnTo>
                    <a:pt x="27491" y="25967"/>
                  </a:lnTo>
                  <a:lnTo>
                    <a:pt x="27735" y="26454"/>
                  </a:lnTo>
                  <a:lnTo>
                    <a:pt x="28039" y="26881"/>
                  </a:lnTo>
                  <a:lnTo>
                    <a:pt x="28405" y="27308"/>
                  </a:lnTo>
                  <a:lnTo>
                    <a:pt x="28649" y="27795"/>
                  </a:lnTo>
                  <a:lnTo>
                    <a:pt x="29076" y="28710"/>
                  </a:lnTo>
                  <a:lnTo>
                    <a:pt x="29441" y="29624"/>
                  </a:lnTo>
                  <a:lnTo>
                    <a:pt x="29685" y="30599"/>
                  </a:lnTo>
                  <a:lnTo>
                    <a:pt x="29929" y="31574"/>
                  </a:lnTo>
                  <a:lnTo>
                    <a:pt x="30477" y="33586"/>
                  </a:lnTo>
                  <a:lnTo>
                    <a:pt x="30782" y="34439"/>
                  </a:lnTo>
                  <a:lnTo>
                    <a:pt x="30965" y="34805"/>
                  </a:lnTo>
                  <a:lnTo>
                    <a:pt x="31148" y="35171"/>
                  </a:lnTo>
                  <a:lnTo>
                    <a:pt x="30843" y="35293"/>
                  </a:lnTo>
                  <a:lnTo>
                    <a:pt x="30721" y="35415"/>
                  </a:lnTo>
                  <a:lnTo>
                    <a:pt x="30660" y="35475"/>
                  </a:lnTo>
                  <a:lnTo>
                    <a:pt x="30660" y="35536"/>
                  </a:lnTo>
                  <a:lnTo>
                    <a:pt x="30721" y="35658"/>
                  </a:lnTo>
                  <a:lnTo>
                    <a:pt x="30782" y="35658"/>
                  </a:lnTo>
                  <a:lnTo>
                    <a:pt x="30965" y="35536"/>
                  </a:lnTo>
                  <a:lnTo>
                    <a:pt x="31209" y="35354"/>
                  </a:lnTo>
                  <a:lnTo>
                    <a:pt x="31514" y="35354"/>
                  </a:lnTo>
                  <a:lnTo>
                    <a:pt x="31818" y="35415"/>
                  </a:lnTo>
                  <a:lnTo>
                    <a:pt x="32123" y="35475"/>
                  </a:lnTo>
                  <a:lnTo>
                    <a:pt x="32550" y="35780"/>
                  </a:lnTo>
                  <a:lnTo>
                    <a:pt x="32977" y="36146"/>
                  </a:lnTo>
                  <a:lnTo>
                    <a:pt x="33708" y="36877"/>
                  </a:lnTo>
                  <a:lnTo>
                    <a:pt x="34013" y="37243"/>
                  </a:lnTo>
                  <a:lnTo>
                    <a:pt x="34378" y="37548"/>
                  </a:lnTo>
                  <a:lnTo>
                    <a:pt x="34805" y="37914"/>
                  </a:lnTo>
                  <a:lnTo>
                    <a:pt x="34988" y="37975"/>
                  </a:lnTo>
                  <a:lnTo>
                    <a:pt x="35110" y="38096"/>
                  </a:lnTo>
                  <a:lnTo>
                    <a:pt x="35110" y="38157"/>
                  </a:lnTo>
                  <a:lnTo>
                    <a:pt x="34988" y="38279"/>
                  </a:lnTo>
                  <a:lnTo>
                    <a:pt x="34805" y="38279"/>
                  </a:lnTo>
                  <a:lnTo>
                    <a:pt x="34500" y="38218"/>
                  </a:lnTo>
                  <a:lnTo>
                    <a:pt x="34257" y="38157"/>
                  </a:lnTo>
                  <a:lnTo>
                    <a:pt x="34013" y="38036"/>
                  </a:lnTo>
                  <a:lnTo>
                    <a:pt x="33708" y="37670"/>
                  </a:lnTo>
                  <a:lnTo>
                    <a:pt x="33525" y="37548"/>
                  </a:lnTo>
                  <a:lnTo>
                    <a:pt x="33342" y="37548"/>
                  </a:lnTo>
                  <a:lnTo>
                    <a:pt x="33220" y="37609"/>
                  </a:lnTo>
                  <a:lnTo>
                    <a:pt x="33159" y="37670"/>
                  </a:lnTo>
                  <a:lnTo>
                    <a:pt x="33159" y="37731"/>
                  </a:lnTo>
                  <a:lnTo>
                    <a:pt x="33220" y="38036"/>
                  </a:lnTo>
                  <a:lnTo>
                    <a:pt x="33281" y="38218"/>
                  </a:lnTo>
                  <a:lnTo>
                    <a:pt x="33647" y="38950"/>
                  </a:lnTo>
                  <a:lnTo>
                    <a:pt x="34074" y="39681"/>
                  </a:lnTo>
                  <a:lnTo>
                    <a:pt x="34439" y="40291"/>
                  </a:lnTo>
                  <a:lnTo>
                    <a:pt x="34683" y="40596"/>
                  </a:lnTo>
                  <a:lnTo>
                    <a:pt x="34805" y="40778"/>
                  </a:lnTo>
                  <a:lnTo>
                    <a:pt x="34805" y="40961"/>
                  </a:lnTo>
                  <a:lnTo>
                    <a:pt x="34805" y="41022"/>
                  </a:lnTo>
                  <a:lnTo>
                    <a:pt x="34744" y="41022"/>
                  </a:lnTo>
                  <a:lnTo>
                    <a:pt x="34683" y="40961"/>
                  </a:lnTo>
                  <a:lnTo>
                    <a:pt x="34500" y="40778"/>
                  </a:lnTo>
                  <a:lnTo>
                    <a:pt x="33830" y="39864"/>
                  </a:lnTo>
                  <a:lnTo>
                    <a:pt x="33464" y="39316"/>
                  </a:lnTo>
                  <a:lnTo>
                    <a:pt x="33342" y="39194"/>
                  </a:lnTo>
                  <a:lnTo>
                    <a:pt x="33220" y="39072"/>
                  </a:lnTo>
                  <a:lnTo>
                    <a:pt x="33098" y="39072"/>
                  </a:lnTo>
                  <a:lnTo>
                    <a:pt x="32977" y="39133"/>
                  </a:lnTo>
                  <a:lnTo>
                    <a:pt x="32977" y="39255"/>
                  </a:lnTo>
                  <a:lnTo>
                    <a:pt x="32977" y="39376"/>
                  </a:lnTo>
                  <a:lnTo>
                    <a:pt x="33038" y="39620"/>
                  </a:lnTo>
                  <a:lnTo>
                    <a:pt x="33281" y="40047"/>
                  </a:lnTo>
                  <a:lnTo>
                    <a:pt x="33708" y="40839"/>
                  </a:lnTo>
                  <a:lnTo>
                    <a:pt x="33891" y="41266"/>
                  </a:lnTo>
                  <a:lnTo>
                    <a:pt x="34013" y="41693"/>
                  </a:lnTo>
                  <a:lnTo>
                    <a:pt x="34074" y="41936"/>
                  </a:lnTo>
                  <a:lnTo>
                    <a:pt x="34013" y="41997"/>
                  </a:lnTo>
                  <a:lnTo>
                    <a:pt x="33891" y="41936"/>
                  </a:lnTo>
                  <a:lnTo>
                    <a:pt x="33769" y="41815"/>
                  </a:lnTo>
                  <a:lnTo>
                    <a:pt x="33647" y="41632"/>
                  </a:lnTo>
                  <a:lnTo>
                    <a:pt x="33525" y="41266"/>
                  </a:lnTo>
                  <a:lnTo>
                    <a:pt x="33098" y="40413"/>
                  </a:lnTo>
                  <a:lnTo>
                    <a:pt x="32916" y="39986"/>
                  </a:lnTo>
                  <a:lnTo>
                    <a:pt x="32672" y="39559"/>
                  </a:lnTo>
                  <a:lnTo>
                    <a:pt x="32489" y="39376"/>
                  </a:lnTo>
                  <a:lnTo>
                    <a:pt x="32367" y="39316"/>
                  </a:lnTo>
                  <a:lnTo>
                    <a:pt x="32245" y="39376"/>
                  </a:lnTo>
                  <a:lnTo>
                    <a:pt x="32184" y="39498"/>
                  </a:lnTo>
                  <a:lnTo>
                    <a:pt x="32184" y="39681"/>
                  </a:lnTo>
                  <a:lnTo>
                    <a:pt x="32245" y="40108"/>
                  </a:lnTo>
                  <a:lnTo>
                    <a:pt x="32428" y="40535"/>
                  </a:lnTo>
                  <a:lnTo>
                    <a:pt x="32794" y="41388"/>
                  </a:lnTo>
                  <a:lnTo>
                    <a:pt x="32916" y="41693"/>
                  </a:lnTo>
                  <a:lnTo>
                    <a:pt x="32977" y="41876"/>
                  </a:lnTo>
                  <a:lnTo>
                    <a:pt x="32977" y="42058"/>
                  </a:lnTo>
                  <a:lnTo>
                    <a:pt x="32916" y="42119"/>
                  </a:lnTo>
                  <a:lnTo>
                    <a:pt x="32855" y="42119"/>
                  </a:lnTo>
                  <a:lnTo>
                    <a:pt x="32733" y="42058"/>
                  </a:lnTo>
                  <a:lnTo>
                    <a:pt x="32611" y="41876"/>
                  </a:lnTo>
                  <a:lnTo>
                    <a:pt x="32489" y="41632"/>
                  </a:lnTo>
                  <a:lnTo>
                    <a:pt x="32367" y="41205"/>
                  </a:lnTo>
                  <a:lnTo>
                    <a:pt x="31940" y="40291"/>
                  </a:lnTo>
                  <a:lnTo>
                    <a:pt x="31757" y="39864"/>
                  </a:lnTo>
                  <a:lnTo>
                    <a:pt x="31697" y="39681"/>
                  </a:lnTo>
                  <a:lnTo>
                    <a:pt x="31514" y="39620"/>
                  </a:lnTo>
                  <a:lnTo>
                    <a:pt x="31392" y="39620"/>
                  </a:lnTo>
                  <a:lnTo>
                    <a:pt x="31331" y="39681"/>
                  </a:lnTo>
                  <a:lnTo>
                    <a:pt x="31331" y="39803"/>
                  </a:lnTo>
                  <a:lnTo>
                    <a:pt x="31331" y="39925"/>
                  </a:lnTo>
                  <a:lnTo>
                    <a:pt x="31453" y="40474"/>
                  </a:lnTo>
                  <a:lnTo>
                    <a:pt x="31514" y="40839"/>
                  </a:lnTo>
                  <a:lnTo>
                    <a:pt x="31575" y="41266"/>
                  </a:lnTo>
                  <a:lnTo>
                    <a:pt x="31575" y="41510"/>
                  </a:lnTo>
                  <a:lnTo>
                    <a:pt x="31514" y="41510"/>
                  </a:lnTo>
                  <a:lnTo>
                    <a:pt x="31453" y="41449"/>
                  </a:lnTo>
                  <a:lnTo>
                    <a:pt x="31209" y="40961"/>
                  </a:lnTo>
                  <a:lnTo>
                    <a:pt x="31087" y="40413"/>
                  </a:lnTo>
                  <a:lnTo>
                    <a:pt x="30965" y="39925"/>
                  </a:lnTo>
                  <a:lnTo>
                    <a:pt x="30782" y="39437"/>
                  </a:lnTo>
                  <a:lnTo>
                    <a:pt x="30417" y="38706"/>
                  </a:lnTo>
                  <a:lnTo>
                    <a:pt x="30051" y="38036"/>
                  </a:lnTo>
                  <a:lnTo>
                    <a:pt x="29807" y="37304"/>
                  </a:lnTo>
                  <a:lnTo>
                    <a:pt x="29746" y="36877"/>
                  </a:lnTo>
                  <a:lnTo>
                    <a:pt x="29746" y="36512"/>
                  </a:lnTo>
                  <a:lnTo>
                    <a:pt x="29868" y="36390"/>
                  </a:lnTo>
                  <a:lnTo>
                    <a:pt x="29990" y="36268"/>
                  </a:lnTo>
                  <a:lnTo>
                    <a:pt x="29990" y="36146"/>
                  </a:lnTo>
                  <a:lnTo>
                    <a:pt x="29990" y="36024"/>
                  </a:lnTo>
                  <a:lnTo>
                    <a:pt x="29807" y="36024"/>
                  </a:lnTo>
                  <a:lnTo>
                    <a:pt x="29685" y="36146"/>
                  </a:lnTo>
                  <a:lnTo>
                    <a:pt x="27978" y="33220"/>
                  </a:lnTo>
                  <a:lnTo>
                    <a:pt x="26820" y="31270"/>
                  </a:lnTo>
                  <a:lnTo>
                    <a:pt x="26333" y="30294"/>
                  </a:lnTo>
                  <a:lnTo>
                    <a:pt x="25906" y="29258"/>
                  </a:lnTo>
                  <a:lnTo>
                    <a:pt x="25723" y="28771"/>
                  </a:lnTo>
                  <a:lnTo>
                    <a:pt x="25601" y="28283"/>
                  </a:lnTo>
                  <a:lnTo>
                    <a:pt x="25479" y="27795"/>
                  </a:lnTo>
                  <a:lnTo>
                    <a:pt x="25357" y="27308"/>
                  </a:lnTo>
                  <a:lnTo>
                    <a:pt x="25114" y="26820"/>
                  </a:lnTo>
                  <a:lnTo>
                    <a:pt x="24870" y="26393"/>
                  </a:lnTo>
                  <a:lnTo>
                    <a:pt x="24626" y="25906"/>
                  </a:lnTo>
                  <a:lnTo>
                    <a:pt x="24382" y="25479"/>
                  </a:lnTo>
                  <a:lnTo>
                    <a:pt x="23955" y="24504"/>
                  </a:lnTo>
                  <a:lnTo>
                    <a:pt x="23590" y="23590"/>
                  </a:lnTo>
                  <a:lnTo>
                    <a:pt x="23346" y="22919"/>
                  </a:lnTo>
                  <a:lnTo>
                    <a:pt x="23285" y="22736"/>
                  </a:lnTo>
                  <a:lnTo>
                    <a:pt x="23224" y="22553"/>
                  </a:lnTo>
                  <a:lnTo>
                    <a:pt x="23224" y="22310"/>
                  </a:lnTo>
                  <a:lnTo>
                    <a:pt x="23285" y="22005"/>
                  </a:lnTo>
                  <a:lnTo>
                    <a:pt x="23346" y="21761"/>
                  </a:lnTo>
                  <a:lnTo>
                    <a:pt x="23407" y="21517"/>
                  </a:lnTo>
                  <a:lnTo>
                    <a:pt x="23651" y="20969"/>
                  </a:lnTo>
                  <a:lnTo>
                    <a:pt x="23773" y="20664"/>
                  </a:lnTo>
                  <a:lnTo>
                    <a:pt x="23834" y="20359"/>
                  </a:lnTo>
                  <a:lnTo>
                    <a:pt x="23834" y="19811"/>
                  </a:lnTo>
                  <a:lnTo>
                    <a:pt x="23773" y="19262"/>
                  </a:lnTo>
                  <a:lnTo>
                    <a:pt x="23651" y="18957"/>
                  </a:lnTo>
                  <a:lnTo>
                    <a:pt x="23590" y="18652"/>
                  </a:lnTo>
                  <a:lnTo>
                    <a:pt x="23651" y="18348"/>
                  </a:lnTo>
                  <a:lnTo>
                    <a:pt x="23712" y="18104"/>
                  </a:lnTo>
                  <a:lnTo>
                    <a:pt x="23529" y="18652"/>
                  </a:lnTo>
                  <a:lnTo>
                    <a:pt x="23468" y="18774"/>
                  </a:lnTo>
                  <a:lnTo>
                    <a:pt x="23529" y="18957"/>
                  </a:lnTo>
                  <a:lnTo>
                    <a:pt x="23590" y="19506"/>
                  </a:lnTo>
                  <a:lnTo>
                    <a:pt x="23590" y="20054"/>
                  </a:lnTo>
                  <a:lnTo>
                    <a:pt x="23468" y="20542"/>
                  </a:lnTo>
                  <a:lnTo>
                    <a:pt x="23285" y="21030"/>
                  </a:lnTo>
                  <a:lnTo>
                    <a:pt x="22980" y="21456"/>
                  </a:lnTo>
                  <a:lnTo>
                    <a:pt x="22675" y="21822"/>
                  </a:lnTo>
                  <a:lnTo>
                    <a:pt x="22249" y="22127"/>
                  </a:lnTo>
                  <a:lnTo>
                    <a:pt x="21883" y="22310"/>
                  </a:lnTo>
                  <a:lnTo>
                    <a:pt x="21395" y="22371"/>
                  </a:lnTo>
                  <a:lnTo>
                    <a:pt x="20969" y="22432"/>
                  </a:lnTo>
                  <a:lnTo>
                    <a:pt x="20664" y="22371"/>
                  </a:lnTo>
                  <a:lnTo>
                    <a:pt x="20359" y="22310"/>
                  </a:lnTo>
                  <a:lnTo>
                    <a:pt x="20054" y="22188"/>
                  </a:lnTo>
                  <a:lnTo>
                    <a:pt x="19811" y="22066"/>
                  </a:lnTo>
                  <a:lnTo>
                    <a:pt x="19323" y="21700"/>
                  </a:lnTo>
                  <a:lnTo>
                    <a:pt x="18896" y="21212"/>
                  </a:lnTo>
                  <a:lnTo>
                    <a:pt x="19079" y="21517"/>
                  </a:lnTo>
                  <a:lnTo>
                    <a:pt x="19262" y="21822"/>
                  </a:lnTo>
                  <a:lnTo>
                    <a:pt x="19445" y="22066"/>
                  </a:lnTo>
                  <a:lnTo>
                    <a:pt x="19689" y="22249"/>
                  </a:lnTo>
                  <a:lnTo>
                    <a:pt x="19993" y="22432"/>
                  </a:lnTo>
                  <a:lnTo>
                    <a:pt x="20237" y="22553"/>
                  </a:lnTo>
                  <a:lnTo>
                    <a:pt x="20542" y="22614"/>
                  </a:lnTo>
                  <a:lnTo>
                    <a:pt x="20847" y="22675"/>
                  </a:lnTo>
                  <a:lnTo>
                    <a:pt x="21456" y="22736"/>
                  </a:lnTo>
                  <a:lnTo>
                    <a:pt x="21761" y="22675"/>
                  </a:lnTo>
                  <a:lnTo>
                    <a:pt x="22066" y="22553"/>
                  </a:lnTo>
                  <a:lnTo>
                    <a:pt x="22310" y="22492"/>
                  </a:lnTo>
                  <a:lnTo>
                    <a:pt x="22614" y="22310"/>
                  </a:lnTo>
                  <a:lnTo>
                    <a:pt x="22858" y="22127"/>
                  </a:lnTo>
                  <a:lnTo>
                    <a:pt x="23102" y="21883"/>
                  </a:lnTo>
                  <a:lnTo>
                    <a:pt x="22858" y="23285"/>
                  </a:lnTo>
                  <a:lnTo>
                    <a:pt x="22493" y="24626"/>
                  </a:lnTo>
                  <a:lnTo>
                    <a:pt x="22310" y="25357"/>
                  </a:lnTo>
                  <a:lnTo>
                    <a:pt x="22188" y="26089"/>
                  </a:lnTo>
                  <a:lnTo>
                    <a:pt x="22188" y="26820"/>
                  </a:lnTo>
                  <a:lnTo>
                    <a:pt x="22310" y="27613"/>
                  </a:lnTo>
                  <a:lnTo>
                    <a:pt x="22432" y="28344"/>
                  </a:lnTo>
                  <a:lnTo>
                    <a:pt x="22675" y="29014"/>
                  </a:lnTo>
                  <a:lnTo>
                    <a:pt x="22980" y="29746"/>
                  </a:lnTo>
                  <a:lnTo>
                    <a:pt x="23224" y="30416"/>
                  </a:lnTo>
                  <a:lnTo>
                    <a:pt x="23834" y="31818"/>
                  </a:lnTo>
                  <a:lnTo>
                    <a:pt x="24260" y="33281"/>
                  </a:lnTo>
                  <a:lnTo>
                    <a:pt x="24626" y="34744"/>
                  </a:lnTo>
                  <a:lnTo>
                    <a:pt x="24748" y="35475"/>
                  </a:lnTo>
                  <a:lnTo>
                    <a:pt x="24809" y="36207"/>
                  </a:lnTo>
                  <a:lnTo>
                    <a:pt x="24870" y="36999"/>
                  </a:lnTo>
                  <a:lnTo>
                    <a:pt x="24870" y="37731"/>
                  </a:lnTo>
                  <a:lnTo>
                    <a:pt x="24748" y="39316"/>
                  </a:lnTo>
                  <a:lnTo>
                    <a:pt x="24504" y="40839"/>
                  </a:lnTo>
                  <a:lnTo>
                    <a:pt x="24199" y="42363"/>
                  </a:lnTo>
                  <a:lnTo>
                    <a:pt x="23773" y="43887"/>
                  </a:lnTo>
                  <a:lnTo>
                    <a:pt x="22980" y="46874"/>
                  </a:lnTo>
                  <a:lnTo>
                    <a:pt x="22554" y="48398"/>
                  </a:lnTo>
                  <a:lnTo>
                    <a:pt x="22249" y="49921"/>
                  </a:lnTo>
                  <a:lnTo>
                    <a:pt x="22005" y="51384"/>
                  </a:lnTo>
                  <a:lnTo>
                    <a:pt x="21944" y="52908"/>
                  </a:lnTo>
                  <a:lnTo>
                    <a:pt x="21944" y="54432"/>
                  </a:lnTo>
                  <a:lnTo>
                    <a:pt x="22066" y="55956"/>
                  </a:lnTo>
                  <a:lnTo>
                    <a:pt x="22310" y="57540"/>
                  </a:lnTo>
                  <a:lnTo>
                    <a:pt x="22371" y="58333"/>
                  </a:lnTo>
                  <a:lnTo>
                    <a:pt x="22432" y="59125"/>
                  </a:lnTo>
                  <a:lnTo>
                    <a:pt x="22432" y="59918"/>
                  </a:lnTo>
                  <a:lnTo>
                    <a:pt x="22371" y="60649"/>
                  </a:lnTo>
                  <a:lnTo>
                    <a:pt x="22127" y="62234"/>
                  </a:lnTo>
                  <a:lnTo>
                    <a:pt x="21395" y="65342"/>
                  </a:lnTo>
                  <a:lnTo>
                    <a:pt x="20725" y="68390"/>
                  </a:lnTo>
                  <a:lnTo>
                    <a:pt x="20359" y="69853"/>
                  </a:lnTo>
                  <a:lnTo>
                    <a:pt x="20115" y="71377"/>
                  </a:lnTo>
                  <a:lnTo>
                    <a:pt x="19993" y="72047"/>
                  </a:lnTo>
                  <a:lnTo>
                    <a:pt x="19993" y="72413"/>
                  </a:lnTo>
                  <a:lnTo>
                    <a:pt x="19993" y="72779"/>
                  </a:lnTo>
                  <a:lnTo>
                    <a:pt x="20054" y="73083"/>
                  </a:lnTo>
                  <a:lnTo>
                    <a:pt x="20176" y="73449"/>
                  </a:lnTo>
                  <a:lnTo>
                    <a:pt x="20420" y="74120"/>
                  </a:lnTo>
                  <a:lnTo>
                    <a:pt x="20725" y="74729"/>
                  </a:lnTo>
                  <a:lnTo>
                    <a:pt x="21030" y="75339"/>
                  </a:lnTo>
                  <a:lnTo>
                    <a:pt x="21273" y="75644"/>
                  </a:lnTo>
                  <a:lnTo>
                    <a:pt x="21456" y="75887"/>
                  </a:lnTo>
                  <a:lnTo>
                    <a:pt x="21639" y="76009"/>
                  </a:lnTo>
                  <a:lnTo>
                    <a:pt x="21822" y="76131"/>
                  </a:lnTo>
                  <a:lnTo>
                    <a:pt x="21883" y="76192"/>
                  </a:lnTo>
                  <a:lnTo>
                    <a:pt x="21883" y="76253"/>
                  </a:lnTo>
                  <a:lnTo>
                    <a:pt x="21822" y="76436"/>
                  </a:lnTo>
                  <a:lnTo>
                    <a:pt x="21700" y="76558"/>
                  </a:lnTo>
                  <a:lnTo>
                    <a:pt x="21517" y="76619"/>
                  </a:lnTo>
                  <a:lnTo>
                    <a:pt x="21091" y="76619"/>
                  </a:lnTo>
                  <a:lnTo>
                    <a:pt x="20908" y="76680"/>
                  </a:lnTo>
                  <a:lnTo>
                    <a:pt x="20725" y="76802"/>
                  </a:lnTo>
                  <a:lnTo>
                    <a:pt x="20359" y="76924"/>
                  </a:lnTo>
                  <a:lnTo>
                    <a:pt x="20054" y="76924"/>
                  </a:lnTo>
                  <a:lnTo>
                    <a:pt x="19689" y="76984"/>
                  </a:lnTo>
                  <a:lnTo>
                    <a:pt x="19384" y="76924"/>
                  </a:lnTo>
                  <a:lnTo>
                    <a:pt x="19384" y="76741"/>
                  </a:lnTo>
                  <a:lnTo>
                    <a:pt x="19384" y="76558"/>
                  </a:lnTo>
                  <a:lnTo>
                    <a:pt x="19384" y="76375"/>
                  </a:lnTo>
                  <a:lnTo>
                    <a:pt x="19323" y="76192"/>
                  </a:lnTo>
                  <a:lnTo>
                    <a:pt x="19201" y="76131"/>
                  </a:lnTo>
                  <a:lnTo>
                    <a:pt x="19140" y="76131"/>
                  </a:lnTo>
                  <a:lnTo>
                    <a:pt x="19079" y="76253"/>
                  </a:lnTo>
                  <a:lnTo>
                    <a:pt x="19140" y="76314"/>
                  </a:lnTo>
                  <a:lnTo>
                    <a:pt x="19201" y="76436"/>
                  </a:lnTo>
                  <a:lnTo>
                    <a:pt x="19201" y="76680"/>
                  </a:lnTo>
                  <a:lnTo>
                    <a:pt x="19140" y="76863"/>
                  </a:lnTo>
                  <a:lnTo>
                    <a:pt x="19018" y="76984"/>
                  </a:lnTo>
                  <a:lnTo>
                    <a:pt x="18774" y="77106"/>
                  </a:lnTo>
                  <a:lnTo>
                    <a:pt x="18226" y="77106"/>
                  </a:lnTo>
                  <a:lnTo>
                    <a:pt x="18104" y="77045"/>
                  </a:lnTo>
                  <a:lnTo>
                    <a:pt x="18043" y="76863"/>
                  </a:lnTo>
                  <a:lnTo>
                    <a:pt x="17982" y="76619"/>
                  </a:lnTo>
                  <a:lnTo>
                    <a:pt x="17982" y="76009"/>
                  </a:lnTo>
                  <a:lnTo>
                    <a:pt x="17921" y="74790"/>
                  </a:lnTo>
                  <a:lnTo>
                    <a:pt x="17921" y="73510"/>
                  </a:lnTo>
                  <a:lnTo>
                    <a:pt x="17921" y="73083"/>
                  </a:lnTo>
                  <a:lnTo>
                    <a:pt x="17921" y="72840"/>
                  </a:lnTo>
                  <a:lnTo>
                    <a:pt x="17982" y="72596"/>
                  </a:lnTo>
                  <a:lnTo>
                    <a:pt x="18287" y="72108"/>
                  </a:lnTo>
                  <a:lnTo>
                    <a:pt x="18348" y="71925"/>
                  </a:lnTo>
                  <a:lnTo>
                    <a:pt x="18348" y="71682"/>
                  </a:lnTo>
                  <a:lnTo>
                    <a:pt x="18409" y="70341"/>
                  </a:lnTo>
                  <a:lnTo>
                    <a:pt x="18409" y="68268"/>
                  </a:lnTo>
                  <a:lnTo>
                    <a:pt x="18348" y="66257"/>
                  </a:lnTo>
                  <a:lnTo>
                    <a:pt x="18104" y="63819"/>
                  </a:lnTo>
                  <a:lnTo>
                    <a:pt x="18043" y="62539"/>
                  </a:lnTo>
                  <a:lnTo>
                    <a:pt x="18043" y="61259"/>
                  </a:lnTo>
                  <a:lnTo>
                    <a:pt x="18104" y="58760"/>
                  </a:lnTo>
                  <a:lnTo>
                    <a:pt x="18287" y="56260"/>
                  </a:lnTo>
                  <a:lnTo>
                    <a:pt x="18348" y="55590"/>
                  </a:lnTo>
                  <a:lnTo>
                    <a:pt x="18409" y="54980"/>
                  </a:lnTo>
                  <a:lnTo>
                    <a:pt x="18348" y="54554"/>
                  </a:lnTo>
                  <a:lnTo>
                    <a:pt x="18287" y="54127"/>
                  </a:lnTo>
                  <a:lnTo>
                    <a:pt x="18165" y="52908"/>
                  </a:lnTo>
                  <a:lnTo>
                    <a:pt x="18043" y="51628"/>
                  </a:lnTo>
                  <a:lnTo>
                    <a:pt x="18043" y="50531"/>
                  </a:lnTo>
                  <a:lnTo>
                    <a:pt x="18104" y="49373"/>
                  </a:lnTo>
                  <a:lnTo>
                    <a:pt x="18104" y="48215"/>
                  </a:lnTo>
                  <a:lnTo>
                    <a:pt x="18104" y="47118"/>
                  </a:lnTo>
                  <a:lnTo>
                    <a:pt x="17982" y="44862"/>
                  </a:lnTo>
                  <a:lnTo>
                    <a:pt x="17982" y="42424"/>
                  </a:lnTo>
                  <a:lnTo>
                    <a:pt x="17982" y="39864"/>
                  </a:lnTo>
                  <a:lnTo>
                    <a:pt x="17982" y="38645"/>
                  </a:lnTo>
                  <a:lnTo>
                    <a:pt x="18043" y="38036"/>
                  </a:lnTo>
                  <a:lnTo>
                    <a:pt x="18043" y="37731"/>
                  </a:lnTo>
                  <a:lnTo>
                    <a:pt x="18043" y="37548"/>
                  </a:lnTo>
                  <a:lnTo>
                    <a:pt x="18043" y="37426"/>
                  </a:lnTo>
                  <a:lnTo>
                    <a:pt x="18226" y="37365"/>
                  </a:lnTo>
                  <a:lnTo>
                    <a:pt x="18409" y="37243"/>
                  </a:lnTo>
                  <a:lnTo>
                    <a:pt x="18652" y="36999"/>
                  </a:lnTo>
                  <a:lnTo>
                    <a:pt x="18165" y="37121"/>
                  </a:lnTo>
                  <a:lnTo>
                    <a:pt x="17677" y="37121"/>
                  </a:lnTo>
                  <a:lnTo>
                    <a:pt x="17129" y="37060"/>
                  </a:lnTo>
                  <a:lnTo>
                    <a:pt x="16641" y="36999"/>
                  </a:lnTo>
                  <a:lnTo>
                    <a:pt x="16885" y="37243"/>
                  </a:lnTo>
                  <a:lnTo>
                    <a:pt x="17068" y="37304"/>
                  </a:lnTo>
                  <a:lnTo>
                    <a:pt x="17251" y="37426"/>
                  </a:lnTo>
                  <a:lnTo>
                    <a:pt x="17311" y="37548"/>
                  </a:lnTo>
                  <a:lnTo>
                    <a:pt x="17311" y="37670"/>
                  </a:lnTo>
                  <a:lnTo>
                    <a:pt x="17311" y="37914"/>
                  </a:lnTo>
                  <a:lnTo>
                    <a:pt x="17372" y="38584"/>
                  </a:lnTo>
                  <a:lnTo>
                    <a:pt x="17372" y="41083"/>
                  </a:lnTo>
                  <a:lnTo>
                    <a:pt x="17433" y="43582"/>
                  </a:lnTo>
                  <a:lnTo>
                    <a:pt x="17311" y="46081"/>
                  </a:lnTo>
                  <a:lnTo>
                    <a:pt x="17251" y="46996"/>
                  </a:lnTo>
                  <a:lnTo>
                    <a:pt x="17251" y="47849"/>
                  </a:lnTo>
                  <a:lnTo>
                    <a:pt x="17311" y="49129"/>
                  </a:lnTo>
                  <a:lnTo>
                    <a:pt x="17311" y="50348"/>
                  </a:lnTo>
                  <a:lnTo>
                    <a:pt x="17311" y="51628"/>
                  </a:lnTo>
                  <a:lnTo>
                    <a:pt x="17251" y="52908"/>
                  </a:lnTo>
                  <a:lnTo>
                    <a:pt x="17129" y="54066"/>
                  </a:lnTo>
                  <a:lnTo>
                    <a:pt x="17007" y="54493"/>
                  </a:lnTo>
                  <a:lnTo>
                    <a:pt x="16946" y="54980"/>
                  </a:lnTo>
                  <a:lnTo>
                    <a:pt x="17007" y="55590"/>
                  </a:lnTo>
                  <a:lnTo>
                    <a:pt x="17068" y="56199"/>
                  </a:lnTo>
                  <a:lnTo>
                    <a:pt x="17190" y="57419"/>
                  </a:lnTo>
                  <a:lnTo>
                    <a:pt x="17311" y="59979"/>
                  </a:lnTo>
                  <a:lnTo>
                    <a:pt x="17311" y="61259"/>
                  </a:lnTo>
                  <a:lnTo>
                    <a:pt x="17311" y="62478"/>
                  </a:lnTo>
                  <a:lnTo>
                    <a:pt x="17251" y="63697"/>
                  </a:lnTo>
                  <a:lnTo>
                    <a:pt x="17129" y="64977"/>
                  </a:lnTo>
                  <a:lnTo>
                    <a:pt x="17007" y="66135"/>
                  </a:lnTo>
                  <a:lnTo>
                    <a:pt x="16946" y="67354"/>
                  </a:lnTo>
                  <a:lnTo>
                    <a:pt x="16946" y="68634"/>
                  </a:lnTo>
                  <a:lnTo>
                    <a:pt x="16946" y="69853"/>
                  </a:lnTo>
                  <a:lnTo>
                    <a:pt x="16946" y="70828"/>
                  </a:lnTo>
                  <a:lnTo>
                    <a:pt x="17007" y="71682"/>
                  </a:lnTo>
                  <a:lnTo>
                    <a:pt x="17007" y="71925"/>
                  </a:lnTo>
                  <a:lnTo>
                    <a:pt x="17068" y="72108"/>
                  </a:lnTo>
                  <a:lnTo>
                    <a:pt x="17372" y="72596"/>
                  </a:lnTo>
                  <a:lnTo>
                    <a:pt x="17433" y="72779"/>
                  </a:lnTo>
                  <a:lnTo>
                    <a:pt x="17433" y="73023"/>
                  </a:lnTo>
                  <a:lnTo>
                    <a:pt x="17433" y="73510"/>
                  </a:lnTo>
                  <a:lnTo>
                    <a:pt x="17433" y="74729"/>
                  </a:lnTo>
                  <a:lnTo>
                    <a:pt x="17433" y="76009"/>
                  </a:lnTo>
                  <a:lnTo>
                    <a:pt x="17372" y="76619"/>
                  </a:lnTo>
                  <a:lnTo>
                    <a:pt x="17311" y="76802"/>
                  </a:lnTo>
                  <a:lnTo>
                    <a:pt x="17251" y="77045"/>
                  </a:lnTo>
                  <a:lnTo>
                    <a:pt x="17129" y="77106"/>
                  </a:lnTo>
                  <a:lnTo>
                    <a:pt x="16580" y="77106"/>
                  </a:lnTo>
                  <a:lnTo>
                    <a:pt x="16336" y="76984"/>
                  </a:lnTo>
                  <a:lnTo>
                    <a:pt x="16214" y="76863"/>
                  </a:lnTo>
                  <a:lnTo>
                    <a:pt x="16153" y="76680"/>
                  </a:lnTo>
                  <a:lnTo>
                    <a:pt x="16214" y="76436"/>
                  </a:lnTo>
                  <a:lnTo>
                    <a:pt x="16275" y="76253"/>
                  </a:lnTo>
                  <a:lnTo>
                    <a:pt x="16214" y="76192"/>
                  </a:lnTo>
                  <a:lnTo>
                    <a:pt x="16214" y="76131"/>
                  </a:lnTo>
                  <a:lnTo>
                    <a:pt x="16153" y="76131"/>
                  </a:lnTo>
                  <a:lnTo>
                    <a:pt x="16092" y="76192"/>
                  </a:lnTo>
                  <a:lnTo>
                    <a:pt x="15971" y="76375"/>
                  </a:lnTo>
                  <a:lnTo>
                    <a:pt x="15971" y="76558"/>
                  </a:lnTo>
                  <a:lnTo>
                    <a:pt x="15971" y="76741"/>
                  </a:lnTo>
                  <a:lnTo>
                    <a:pt x="15971" y="76924"/>
                  </a:lnTo>
                  <a:lnTo>
                    <a:pt x="15666" y="76984"/>
                  </a:lnTo>
                  <a:lnTo>
                    <a:pt x="15300" y="76924"/>
                  </a:lnTo>
                  <a:lnTo>
                    <a:pt x="14934" y="76863"/>
                  </a:lnTo>
                  <a:lnTo>
                    <a:pt x="14630" y="76802"/>
                  </a:lnTo>
                  <a:lnTo>
                    <a:pt x="14447" y="76680"/>
                  </a:lnTo>
                  <a:lnTo>
                    <a:pt x="14264" y="76619"/>
                  </a:lnTo>
                  <a:lnTo>
                    <a:pt x="13837" y="76619"/>
                  </a:lnTo>
                  <a:lnTo>
                    <a:pt x="13715" y="76558"/>
                  </a:lnTo>
                  <a:lnTo>
                    <a:pt x="13532" y="76436"/>
                  </a:lnTo>
                  <a:lnTo>
                    <a:pt x="13471" y="76253"/>
                  </a:lnTo>
                  <a:lnTo>
                    <a:pt x="13532" y="76192"/>
                  </a:lnTo>
                  <a:lnTo>
                    <a:pt x="13532" y="76131"/>
                  </a:lnTo>
                  <a:lnTo>
                    <a:pt x="13837" y="75887"/>
                  </a:lnTo>
                  <a:lnTo>
                    <a:pt x="14142" y="75644"/>
                  </a:lnTo>
                  <a:lnTo>
                    <a:pt x="14325" y="75339"/>
                  </a:lnTo>
                  <a:lnTo>
                    <a:pt x="14690" y="74729"/>
                  </a:lnTo>
                  <a:lnTo>
                    <a:pt x="14934" y="74120"/>
                  </a:lnTo>
                  <a:lnTo>
                    <a:pt x="15239" y="73449"/>
                  </a:lnTo>
                  <a:lnTo>
                    <a:pt x="15300" y="73083"/>
                  </a:lnTo>
                  <a:lnTo>
                    <a:pt x="15361" y="72779"/>
                  </a:lnTo>
                  <a:lnTo>
                    <a:pt x="15422" y="72413"/>
                  </a:lnTo>
                  <a:lnTo>
                    <a:pt x="15361" y="72047"/>
                  </a:lnTo>
                  <a:lnTo>
                    <a:pt x="15239" y="71377"/>
                  </a:lnTo>
                  <a:lnTo>
                    <a:pt x="14995" y="69853"/>
                  </a:lnTo>
                  <a:lnTo>
                    <a:pt x="14325" y="66805"/>
                  </a:lnTo>
                  <a:lnTo>
                    <a:pt x="13593" y="63758"/>
                  </a:lnTo>
                  <a:lnTo>
                    <a:pt x="13228" y="62173"/>
                  </a:lnTo>
                  <a:lnTo>
                    <a:pt x="12984" y="60649"/>
                  </a:lnTo>
                  <a:lnTo>
                    <a:pt x="12923" y="59857"/>
                  </a:lnTo>
                  <a:lnTo>
                    <a:pt x="12923" y="59064"/>
                  </a:lnTo>
                  <a:lnTo>
                    <a:pt x="12984" y="58272"/>
                  </a:lnTo>
                  <a:lnTo>
                    <a:pt x="13106" y="57480"/>
                  </a:lnTo>
                  <a:lnTo>
                    <a:pt x="13289" y="55956"/>
                  </a:lnTo>
                  <a:lnTo>
                    <a:pt x="13410" y="54432"/>
                  </a:lnTo>
                  <a:lnTo>
                    <a:pt x="13471" y="52908"/>
                  </a:lnTo>
                  <a:lnTo>
                    <a:pt x="13410" y="52116"/>
                  </a:lnTo>
                  <a:lnTo>
                    <a:pt x="13350" y="51384"/>
                  </a:lnTo>
                  <a:lnTo>
                    <a:pt x="13106" y="49860"/>
                  </a:lnTo>
                  <a:lnTo>
                    <a:pt x="12801" y="48337"/>
                  </a:lnTo>
                  <a:lnTo>
                    <a:pt x="11948" y="45350"/>
                  </a:lnTo>
                  <a:lnTo>
                    <a:pt x="11582" y="43887"/>
                  </a:lnTo>
                  <a:lnTo>
                    <a:pt x="11155" y="42363"/>
                  </a:lnTo>
                  <a:lnTo>
                    <a:pt x="10850" y="40778"/>
                  </a:lnTo>
                  <a:lnTo>
                    <a:pt x="10607" y="39255"/>
                  </a:lnTo>
                  <a:lnTo>
                    <a:pt x="10546" y="37731"/>
                  </a:lnTo>
                  <a:lnTo>
                    <a:pt x="10546" y="36207"/>
                  </a:lnTo>
                  <a:lnTo>
                    <a:pt x="10668" y="35475"/>
                  </a:lnTo>
                  <a:lnTo>
                    <a:pt x="10789" y="34683"/>
                  </a:lnTo>
                  <a:lnTo>
                    <a:pt x="10911" y="33952"/>
                  </a:lnTo>
                  <a:lnTo>
                    <a:pt x="11094" y="33220"/>
                  </a:lnTo>
                  <a:lnTo>
                    <a:pt x="11521" y="31818"/>
                  </a:lnTo>
                  <a:lnTo>
                    <a:pt x="12130" y="30416"/>
                  </a:lnTo>
                  <a:lnTo>
                    <a:pt x="12435" y="29746"/>
                  </a:lnTo>
                  <a:lnTo>
                    <a:pt x="12679" y="29014"/>
                  </a:lnTo>
                  <a:lnTo>
                    <a:pt x="12923" y="28283"/>
                  </a:lnTo>
                  <a:lnTo>
                    <a:pt x="13045" y="27552"/>
                  </a:lnTo>
                  <a:lnTo>
                    <a:pt x="13167" y="26942"/>
                  </a:lnTo>
                  <a:lnTo>
                    <a:pt x="13167" y="26333"/>
                  </a:lnTo>
                  <a:lnTo>
                    <a:pt x="13106" y="25723"/>
                  </a:lnTo>
                  <a:lnTo>
                    <a:pt x="12984" y="25113"/>
                  </a:lnTo>
                  <a:lnTo>
                    <a:pt x="12557" y="23346"/>
                  </a:lnTo>
                  <a:lnTo>
                    <a:pt x="12252" y="21883"/>
                  </a:lnTo>
                  <a:lnTo>
                    <a:pt x="12496" y="22127"/>
                  </a:lnTo>
                  <a:lnTo>
                    <a:pt x="12740" y="22310"/>
                  </a:lnTo>
                  <a:lnTo>
                    <a:pt x="13045" y="22492"/>
                  </a:lnTo>
                  <a:lnTo>
                    <a:pt x="13289" y="22553"/>
                  </a:lnTo>
                  <a:lnTo>
                    <a:pt x="13593" y="22675"/>
                  </a:lnTo>
                  <a:lnTo>
                    <a:pt x="13898" y="22736"/>
                  </a:lnTo>
                  <a:lnTo>
                    <a:pt x="14508" y="22675"/>
                  </a:lnTo>
                  <a:lnTo>
                    <a:pt x="14812" y="22614"/>
                  </a:lnTo>
                  <a:lnTo>
                    <a:pt x="15117" y="22553"/>
                  </a:lnTo>
                  <a:lnTo>
                    <a:pt x="15422" y="22432"/>
                  </a:lnTo>
                  <a:lnTo>
                    <a:pt x="15666" y="22249"/>
                  </a:lnTo>
                  <a:lnTo>
                    <a:pt x="15910" y="22066"/>
                  </a:lnTo>
                  <a:lnTo>
                    <a:pt x="16092" y="21822"/>
                  </a:lnTo>
                  <a:lnTo>
                    <a:pt x="16275" y="21517"/>
                  </a:lnTo>
                  <a:lnTo>
                    <a:pt x="16458" y="21212"/>
                  </a:lnTo>
                  <a:lnTo>
                    <a:pt x="16153" y="21517"/>
                  </a:lnTo>
                  <a:lnTo>
                    <a:pt x="15910" y="21822"/>
                  </a:lnTo>
                  <a:lnTo>
                    <a:pt x="15544" y="22066"/>
                  </a:lnTo>
                  <a:lnTo>
                    <a:pt x="15178" y="22249"/>
                  </a:lnTo>
                  <a:lnTo>
                    <a:pt x="14812" y="22371"/>
                  </a:lnTo>
                  <a:lnTo>
                    <a:pt x="14386" y="22432"/>
                  </a:lnTo>
                  <a:lnTo>
                    <a:pt x="14020" y="22432"/>
                  </a:lnTo>
                  <a:lnTo>
                    <a:pt x="13593" y="22310"/>
                  </a:lnTo>
                  <a:lnTo>
                    <a:pt x="13289" y="22188"/>
                  </a:lnTo>
                  <a:lnTo>
                    <a:pt x="12984" y="22005"/>
                  </a:lnTo>
                  <a:lnTo>
                    <a:pt x="12679" y="21822"/>
                  </a:lnTo>
                  <a:lnTo>
                    <a:pt x="12435" y="21578"/>
                  </a:lnTo>
                  <a:lnTo>
                    <a:pt x="12252" y="21273"/>
                  </a:lnTo>
                  <a:lnTo>
                    <a:pt x="12069" y="20969"/>
                  </a:lnTo>
                  <a:lnTo>
                    <a:pt x="11948" y="20664"/>
                  </a:lnTo>
                  <a:lnTo>
                    <a:pt x="11826" y="20359"/>
                  </a:lnTo>
                  <a:lnTo>
                    <a:pt x="11765" y="19750"/>
                  </a:lnTo>
                  <a:lnTo>
                    <a:pt x="11826" y="19140"/>
                  </a:lnTo>
                  <a:lnTo>
                    <a:pt x="11887" y="18957"/>
                  </a:lnTo>
                  <a:lnTo>
                    <a:pt x="11887" y="18774"/>
                  </a:lnTo>
                  <a:lnTo>
                    <a:pt x="11887" y="18592"/>
                  </a:lnTo>
                  <a:lnTo>
                    <a:pt x="11826" y="18409"/>
                  </a:lnTo>
                  <a:lnTo>
                    <a:pt x="11643" y="18104"/>
                  </a:lnTo>
                  <a:lnTo>
                    <a:pt x="11765" y="18592"/>
                  </a:lnTo>
                  <a:lnTo>
                    <a:pt x="11765" y="18713"/>
                  </a:lnTo>
                  <a:lnTo>
                    <a:pt x="11765" y="18835"/>
                  </a:lnTo>
                  <a:lnTo>
                    <a:pt x="11643" y="19079"/>
                  </a:lnTo>
                  <a:lnTo>
                    <a:pt x="11521" y="19567"/>
                  </a:lnTo>
                  <a:lnTo>
                    <a:pt x="11521" y="20115"/>
                  </a:lnTo>
                  <a:lnTo>
                    <a:pt x="11582" y="20603"/>
                  </a:lnTo>
                  <a:lnTo>
                    <a:pt x="11765" y="21091"/>
                  </a:lnTo>
                  <a:lnTo>
                    <a:pt x="12009" y="21578"/>
                  </a:lnTo>
                  <a:lnTo>
                    <a:pt x="12069" y="21822"/>
                  </a:lnTo>
                  <a:lnTo>
                    <a:pt x="12069" y="22127"/>
                  </a:lnTo>
                  <a:lnTo>
                    <a:pt x="12130" y="22371"/>
                  </a:lnTo>
                  <a:lnTo>
                    <a:pt x="12130" y="22553"/>
                  </a:lnTo>
                  <a:lnTo>
                    <a:pt x="12130" y="22675"/>
                  </a:lnTo>
                  <a:lnTo>
                    <a:pt x="11887" y="23163"/>
                  </a:lnTo>
                  <a:lnTo>
                    <a:pt x="11216" y="24992"/>
                  </a:lnTo>
                  <a:lnTo>
                    <a:pt x="10729" y="25906"/>
                  </a:lnTo>
                  <a:lnTo>
                    <a:pt x="10241" y="26820"/>
                  </a:lnTo>
                  <a:lnTo>
                    <a:pt x="10058" y="27308"/>
                  </a:lnTo>
                  <a:lnTo>
                    <a:pt x="9875" y="27795"/>
                  </a:lnTo>
                  <a:lnTo>
                    <a:pt x="9631" y="28771"/>
                  </a:lnTo>
                  <a:lnTo>
                    <a:pt x="9448" y="29319"/>
                  </a:lnTo>
                  <a:lnTo>
                    <a:pt x="9266" y="29807"/>
                  </a:lnTo>
                  <a:lnTo>
                    <a:pt x="8778" y="30843"/>
                  </a:lnTo>
                  <a:lnTo>
                    <a:pt x="7681" y="32733"/>
                  </a:lnTo>
                  <a:lnTo>
                    <a:pt x="5669" y="36146"/>
                  </a:lnTo>
                  <a:lnTo>
                    <a:pt x="5487" y="36024"/>
                  </a:lnTo>
                  <a:lnTo>
                    <a:pt x="5426" y="36085"/>
                  </a:lnTo>
                  <a:lnTo>
                    <a:pt x="5365" y="36146"/>
                  </a:lnTo>
                  <a:lnTo>
                    <a:pt x="5426" y="36268"/>
                  </a:lnTo>
                  <a:lnTo>
                    <a:pt x="5547" y="36451"/>
                  </a:lnTo>
                  <a:lnTo>
                    <a:pt x="5608" y="36634"/>
                  </a:lnTo>
                  <a:lnTo>
                    <a:pt x="5608" y="36816"/>
                  </a:lnTo>
                  <a:lnTo>
                    <a:pt x="5608" y="37060"/>
                  </a:lnTo>
                  <a:lnTo>
                    <a:pt x="5487" y="37487"/>
                  </a:lnTo>
                  <a:lnTo>
                    <a:pt x="5121" y="38401"/>
                  </a:lnTo>
                  <a:lnTo>
                    <a:pt x="4633" y="39316"/>
                  </a:lnTo>
                  <a:lnTo>
                    <a:pt x="4511" y="39559"/>
                  </a:lnTo>
                  <a:lnTo>
                    <a:pt x="4450" y="39864"/>
                  </a:lnTo>
                  <a:lnTo>
                    <a:pt x="4267" y="40413"/>
                  </a:lnTo>
                  <a:lnTo>
                    <a:pt x="4085" y="41022"/>
                  </a:lnTo>
                  <a:lnTo>
                    <a:pt x="4024" y="41266"/>
                  </a:lnTo>
                  <a:lnTo>
                    <a:pt x="3902" y="41510"/>
                  </a:lnTo>
                  <a:lnTo>
                    <a:pt x="3841" y="41571"/>
                  </a:lnTo>
                  <a:lnTo>
                    <a:pt x="3780" y="41510"/>
                  </a:lnTo>
                  <a:lnTo>
                    <a:pt x="3780" y="41388"/>
                  </a:lnTo>
                  <a:lnTo>
                    <a:pt x="3780" y="41022"/>
                  </a:lnTo>
                  <a:lnTo>
                    <a:pt x="4024" y="39986"/>
                  </a:lnTo>
                  <a:lnTo>
                    <a:pt x="4024" y="39742"/>
                  </a:lnTo>
                  <a:lnTo>
                    <a:pt x="4024" y="39620"/>
                  </a:lnTo>
                  <a:lnTo>
                    <a:pt x="3902" y="39559"/>
                  </a:lnTo>
                  <a:lnTo>
                    <a:pt x="3780" y="39620"/>
                  </a:lnTo>
                  <a:lnTo>
                    <a:pt x="3719" y="39742"/>
                  </a:lnTo>
                  <a:lnTo>
                    <a:pt x="3536" y="39986"/>
                  </a:lnTo>
                  <a:lnTo>
                    <a:pt x="3414" y="40291"/>
                  </a:lnTo>
                  <a:lnTo>
                    <a:pt x="2926" y="41449"/>
                  </a:lnTo>
                  <a:lnTo>
                    <a:pt x="2744" y="41876"/>
                  </a:lnTo>
                  <a:lnTo>
                    <a:pt x="2622" y="42119"/>
                  </a:lnTo>
                  <a:lnTo>
                    <a:pt x="2439" y="42119"/>
                  </a:lnTo>
                  <a:lnTo>
                    <a:pt x="2378" y="42058"/>
                  </a:lnTo>
                  <a:lnTo>
                    <a:pt x="2378" y="41997"/>
                  </a:lnTo>
                  <a:lnTo>
                    <a:pt x="2439" y="41815"/>
                  </a:lnTo>
                  <a:lnTo>
                    <a:pt x="2622" y="41266"/>
                  </a:lnTo>
                  <a:lnTo>
                    <a:pt x="2866" y="40778"/>
                  </a:lnTo>
                  <a:lnTo>
                    <a:pt x="3048" y="40230"/>
                  </a:lnTo>
                  <a:lnTo>
                    <a:pt x="3170" y="39681"/>
                  </a:lnTo>
                  <a:lnTo>
                    <a:pt x="3170" y="39498"/>
                  </a:lnTo>
                  <a:lnTo>
                    <a:pt x="3109" y="39437"/>
                  </a:lnTo>
                  <a:lnTo>
                    <a:pt x="3048" y="39376"/>
                  </a:lnTo>
                  <a:lnTo>
                    <a:pt x="2987" y="39316"/>
                  </a:lnTo>
                  <a:lnTo>
                    <a:pt x="2926" y="39376"/>
                  </a:lnTo>
                  <a:lnTo>
                    <a:pt x="2744" y="39437"/>
                  </a:lnTo>
                  <a:lnTo>
                    <a:pt x="2561" y="39742"/>
                  </a:lnTo>
                  <a:lnTo>
                    <a:pt x="2317" y="40291"/>
                  </a:lnTo>
                  <a:lnTo>
                    <a:pt x="2073" y="40778"/>
                  </a:lnTo>
                  <a:lnTo>
                    <a:pt x="1829" y="41327"/>
                  </a:lnTo>
                  <a:lnTo>
                    <a:pt x="1585" y="41815"/>
                  </a:lnTo>
                  <a:lnTo>
                    <a:pt x="1403" y="41997"/>
                  </a:lnTo>
                  <a:lnTo>
                    <a:pt x="1281" y="41936"/>
                  </a:lnTo>
                  <a:lnTo>
                    <a:pt x="1281" y="41815"/>
                  </a:lnTo>
                  <a:lnTo>
                    <a:pt x="1342" y="41571"/>
                  </a:lnTo>
                  <a:lnTo>
                    <a:pt x="1403" y="41388"/>
                  </a:lnTo>
                  <a:lnTo>
                    <a:pt x="1646" y="40961"/>
                  </a:lnTo>
                  <a:lnTo>
                    <a:pt x="2195" y="39864"/>
                  </a:lnTo>
                  <a:lnTo>
                    <a:pt x="2317" y="39559"/>
                  </a:lnTo>
                  <a:lnTo>
                    <a:pt x="2378" y="39255"/>
                  </a:lnTo>
                  <a:lnTo>
                    <a:pt x="2378" y="39133"/>
                  </a:lnTo>
                  <a:lnTo>
                    <a:pt x="2195" y="39072"/>
                  </a:lnTo>
                  <a:lnTo>
                    <a:pt x="2134" y="39072"/>
                  </a:lnTo>
                  <a:lnTo>
                    <a:pt x="2012" y="39133"/>
                  </a:lnTo>
                  <a:lnTo>
                    <a:pt x="1890" y="39316"/>
                  </a:lnTo>
                  <a:lnTo>
                    <a:pt x="1646" y="39742"/>
                  </a:lnTo>
                  <a:lnTo>
                    <a:pt x="915" y="40717"/>
                  </a:lnTo>
                  <a:lnTo>
                    <a:pt x="671" y="40961"/>
                  </a:lnTo>
                  <a:lnTo>
                    <a:pt x="549" y="41022"/>
                  </a:lnTo>
                  <a:lnTo>
                    <a:pt x="549" y="40961"/>
                  </a:lnTo>
                  <a:lnTo>
                    <a:pt x="549" y="40839"/>
                  </a:lnTo>
                  <a:lnTo>
                    <a:pt x="671" y="40656"/>
                  </a:lnTo>
                  <a:lnTo>
                    <a:pt x="732" y="40474"/>
                  </a:lnTo>
                  <a:lnTo>
                    <a:pt x="976" y="40169"/>
                  </a:lnTo>
                  <a:lnTo>
                    <a:pt x="1464" y="39376"/>
                  </a:lnTo>
                  <a:lnTo>
                    <a:pt x="1890" y="38645"/>
                  </a:lnTo>
                  <a:lnTo>
                    <a:pt x="2073" y="38218"/>
                  </a:lnTo>
                  <a:lnTo>
                    <a:pt x="2195" y="37853"/>
                  </a:lnTo>
                  <a:lnTo>
                    <a:pt x="2195" y="37670"/>
                  </a:lnTo>
                  <a:lnTo>
                    <a:pt x="2073" y="37548"/>
                  </a:lnTo>
                  <a:lnTo>
                    <a:pt x="1890" y="37548"/>
                  </a:lnTo>
                  <a:lnTo>
                    <a:pt x="1707" y="37670"/>
                  </a:lnTo>
                  <a:lnTo>
                    <a:pt x="1342" y="37975"/>
                  </a:lnTo>
                  <a:lnTo>
                    <a:pt x="1037" y="38157"/>
                  </a:lnTo>
                  <a:lnTo>
                    <a:pt x="732" y="38279"/>
                  </a:lnTo>
                  <a:lnTo>
                    <a:pt x="549" y="38279"/>
                  </a:lnTo>
                  <a:lnTo>
                    <a:pt x="366" y="38218"/>
                  </a:lnTo>
                  <a:lnTo>
                    <a:pt x="305" y="38218"/>
                  </a:lnTo>
                  <a:lnTo>
                    <a:pt x="245" y="38157"/>
                  </a:lnTo>
                  <a:lnTo>
                    <a:pt x="305" y="38096"/>
                  </a:lnTo>
                  <a:lnTo>
                    <a:pt x="366" y="37975"/>
                  </a:lnTo>
                  <a:lnTo>
                    <a:pt x="976" y="37609"/>
                  </a:lnTo>
                  <a:lnTo>
                    <a:pt x="1403" y="37182"/>
                  </a:lnTo>
                  <a:lnTo>
                    <a:pt x="2317" y="36207"/>
                  </a:lnTo>
                  <a:lnTo>
                    <a:pt x="2805" y="35780"/>
                  </a:lnTo>
                  <a:lnTo>
                    <a:pt x="3048" y="35597"/>
                  </a:lnTo>
                  <a:lnTo>
                    <a:pt x="3353" y="35415"/>
                  </a:lnTo>
                  <a:lnTo>
                    <a:pt x="3780" y="35354"/>
                  </a:lnTo>
                  <a:lnTo>
                    <a:pt x="4024" y="35354"/>
                  </a:lnTo>
                  <a:lnTo>
                    <a:pt x="4206" y="35415"/>
                  </a:lnTo>
                  <a:lnTo>
                    <a:pt x="4389" y="35536"/>
                  </a:lnTo>
                  <a:lnTo>
                    <a:pt x="4511" y="35658"/>
                  </a:lnTo>
                  <a:lnTo>
                    <a:pt x="4633" y="35658"/>
                  </a:lnTo>
                  <a:lnTo>
                    <a:pt x="4694" y="35597"/>
                  </a:lnTo>
                  <a:lnTo>
                    <a:pt x="4694" y="35475"/>
                  </a:lnTo>
                  <a:lnTo>
                    <a:pt x="4633" y="35415"/>
                  </a:lnTo>
                  <a:lnTo>
                    <a:pt x="4450" y="35232"/>
                  </a:lnTo>
                  <a:lnTo>
                    <a:pt x="4206" y="35171"/>
                  </a:lnTo>
                  <a:lnTo>
                    <a:pt x="4389" y="34866"/>
                  </a:lnTo>
                  <a:lnTo>
                    <a:pt x="4511" y="34500"/>
                  </a:lnTo>
                  <a:lnTo>
                    <a:pt x="4755" y="33830"/>
                  </a:lnTo>
                  <a:lnTo>
                    <a:pt x="5060" y="32915"/>
                  </a:lnTo>
                  <a:lnTo>
                    <a:pt x="5304" y="32001"/>
                  </a:lnTo>
                  <a:lnTo>
                    <a:pt x="5730" y="30294"/>
                  </a:lnTo>
                  <a:lnTo>
                    <a:pt x="5974" y="29380"/>
                  </a:lnTo>
                  <a:lnTo>
                    <a:pt x="6340" y="28588"/>
                  </a:lnTo>
                  <a:lnTo>
                    <a:pt x="6584" y="27978"/>
                  </a:lnTo>
                  <a:lnTo>
                    <a:pt x="6949" y="27369"/>
                  </a:lnTo>
                  <a:lnTo>
                    <a:pt x="7498" y="26637"/>
                  </a:lnTo>
                  <a:lnTo>
                    <a:pt x="7742" y="26333"/>
                  </a:lnTo>
                  <a:lnTo>
                    <a:pt x="7864" y="25967"/>
                  </a:lnTo>
                  <a:lnTo>
                    <a:pt x="8108" y="25296"/>
                  </a:lnTo>
                  <a:lnTo>
                    <a:pt x="8351" y="23833"/>
                  </a:lnTo>
                  <a:lnTo>
                    <a:pt x="9144" y="20054"/>
                  </a:lnTo>
                  <a:lnTo>
                    <a:pt x="9327" y="18957"/>
                  </a:lnTo>
                  <a:lnTo>
                    <a:pt x="9448" y="17799"/>
                  </a:lnTo>
                  <a:lnTo>
                    <a:pt x="9448" y="17007"/>
                  </a:lnTo>
                  <a:lnTo>
                    <a:pt x="9570" y="16275"/>
                  </a:lnTo>
                  <a:lnTo>
                    <a:pt x="9631" y="15910"/>
                  </a:lnTo>
                  <a:lnTo>
                    <a:pt x="9753" y="15544"/>
                  </a:lnTo>
                  <a:lnTo>
                    <a:pt x="9936" y="15178"/>
                  </a:lnTo>
                  <a:lnTo>
                    <a:pt x="10180" y="14873"/>
                  </a:lnTo>
                  <a:lnTo>
                    <a:pt x="10424" y="14569"/>
                  </a:lnTo>
                  <a:lnTo>
                    <a:pt x="10668" y="14264"/>
                  </a:lnTo>
                  <a:lnTo>
                    <a:pt x="11338" y="13776"/>
                  </a:lnTo>
                  <a:lnTo>
                    <a:pt x="12009" y="13350"/>
                  </a:lnTo>
                  <a:lnTo>
                    <a:pt x="12862" y="12984"/>
                  </a:lnTo>
                  <a:lnTo>
                    <a:pt x="13776" y="12679"/>
                  </a:lnTo>
                  <a:lnTo>
                    <a:pt x="14690" y="12496"/>
                  </a:lnTo>
                  <a:lnTo>
                    <a:pt x="15117" y="12313"/>
                  </a:lnTo>
                  <a:lnTo>
                    <a:pt x="15300" y="12130"/>
                  </a:lnTo>
                  <a:lnTo>
                    <a:pt x="15483" y="11948"/>
                  </a:lnTo>
                  <a:lnTo>
                    <a:pt x="15605" y="11765"/>
                  </a:lnTo>
                  <a:lnTo>
                    <a:pt x="15727" y="11521"/>
                  </a:lnTo>
                  <a:lnTo>
                    <a:pt x="15788" y="11094"/>
                  </a:lnTo>
                  <a:lnTo>
                    <a:pt x="15849" y="10668"/>
                  </a:lnTo>
                  <a:lnTo>
                    <a:pt x="15788" y="10180"/>
                  </a:lnTo>
                  <a:close/>
                  <a:moveTo>
                    <a:pt x="17555" y="1"/>
                  </a:moveTo>
                  <a:lnTo>
                    <a:pt x="16824" y="123"/>
                  </a:lnTo>
                  <a:lnTo>
                    <a:pt x="16214" y="245"/>
                  </a:lnTo>
                  <a:lnTo>
                    <a:pt x="15666" y="488"/>
                  </a:lnTo>
                  <a:lnTo>
                    <a:pt x="15178" y="854"/>
                  </a:lnTo>
                  <a:lnTo>
                    <a:pt x="14751" y="1281"/>
                  </a:lnTo>
                  <a:lnTo>
                    <a:pt x="14508" y="1586"/>
                  </a:lnTo>
                  <a:lnTo>
                    <a:pt x="14325" y="1951"/>
                  </a:lnTo>
                  <a:lnTo>
                    <a:pt x="14020" y="2683"/>
                  </a:lnTo>
                  <a:lnTo>
                    <a:pt x="13837" y="3475"/>
                  </a:lnTo>
                  <a:lnTo>
                    <a:pt x="13776" y="4268"/>
                  </a:lnTo>
                  <a:lnTo>
                    <a:pt x="13776" y="5060"/>
                  </a:lnTo>
                  <a:lnTo>
                    <a:pt x="13837" y="5852"/>
                  </a:lnTo>
                  <a:lnTo>
                    <a:pt x="13959" y="6645"/>
                  </a:lnTo>
                  <a:lnTo>
                    <a:pt x="14142" y="7376"/>
                  </a:lnTo>
                  <a:lnTo>
                    <a:pt x="14386" y="8108"/>
                  </a:lnTo>
                  <a:lnTo>
                    <a:pt x="14751" y="8839"/>
                  </a:lnTo>
                  <a:lnTo>
                    <a:pt x="15056" y="9388"/>
                  </a:lnTo>
                  <a:lnTo>
                    <a:pt x="15300" y="9631"/>
                  </a:lnTo>
                  <a:lnTo>
                    <a:pt x="15544" y="9875"/>
                  </a:lnTo>
                  <a:lnTo>
                    <a:pt x="15605" y="9997"/>
                  </a:lnTo>
                  <a:lnTo>
                    <a:pt x="15605" y="10119"/>
                  </a:lnTo>
                  <a:lnTo>
                    <a:pt x="15605" y="10424"/>
                  </a:lnTo>
                  <a:lnTo>
                    <a:pt x="15605" y="11155"/>
                  </a:lnTo>
                  <a:lnTo>
                    <a:pt x="15544" y="11399"/>
                  </a:lnTo>
                  <a:lnTo>
                    <a:pt x="15422" y="11643"/>
                  </a:lnTo>
                  <a:lnTo>
                    <a:pt x="15239" y="11887"/>
                  </a:lnTo>
                  <a:lnTo>
                    <a:pt x="15056" y="12070"/>
                  </a:lnTo>
                  <a:lnTo>
                    <a:pt x="14690" y="12252"/>
                  </a:lnTo>
                  <a:lnTo>
                    <a:pt x="14325" y="12313"/>
                  </a:lnTo>
                  <a:lnTo>
                    <a:pt x="13532" y="12496"/>
                  </a:lnTo>
                  <a:lnTo>
                    <a:pt x="12801" y="12740"/>
                  </a:lnTo>
                  <a:lnTo>
                    <a:pt x="12069" y="12984"/>
                  </a:lnTo>
                  <a:lnTo>
                    <a:pt x="11399" y="13350"/>
                  </a:lnTo>
                  <a:lnTo>
                    <a:pt x="10729" y="13776"/>
                  </a:lnTo>
                  <a:lnTo>
                    <a:pt x="10180" y="14325"/>
                  </a:lnTo>
                  <a:lnTo>
                    <a:pt x="9753" y="14873"/>
                  </a:lnTo>
                  <a:lnTo>
                    <a:pt x="9570" y="15239"/>
                  </a:lnTo>
                  <a:lnTo>
                    <a:pt x="9388" y="15544"/>
                  </a:lnTo>
                  <a:lnTo>
                    <a:pt x="9266" y="15971"/>
                  </a:lnTo>
                  <a:lnTo>
                    <a:pt x="9205" y="16336"/>
                  </a:lnTo>
                  <a:lnTo>
                    <a:pt x="9144" y="16946"/>
                  </a:lnTo>
                  <a:lnTo>
                    <a:pt x="9083" y="17555"/>
                  </a:lnTo>
                  <a:lnTo>
                    <a:pt x="9022" y="18348"/>
                  </a:lnTo>
                  <a:lnTo>
                    <a:pt x="8961" y="19140"/>
                  </a:lnTo>
                  <a:lnTo>
                    <a:pt x="8778" y="19932"/>
                  </a:lnTo>
                  <a:lnTo>
                    <a:pt x="8108" y="23102"/>
                  </a:lnTo>
                  <a:lnTo>
                    <a:pt x="7803" y="24687"/>
                  </a:lnTo>
                  <a:lnTo>
                    <a:pt x="7742" y="25235"/>
                  </a:lnTo>
                  <a:lnTo>
                    <a:pt x="7559" y="25784"/>
                  </a:lnTo>
                  <a:lnTo>
                    <a:pt x="7376" y="26211"/>
                  </a:lnTo>
                  <a:lnTo>
                    <a:pt x="7071" y="26637"/>
                  </a:lnTo>
                  <a:lnTo>
                    <a:pt x="6767" y="27003"/>
                  </a:lnTo>
                  <a:lnTo>
                    <a:pt x="6523" y="27430"/>
                  </a:lnTo>
                  <a:lnTo>
                    <a:pt x="6218" y="27917"/>
                  </a:lnTo>
                  <a:lnTo>
                    <a:pt x="5974" y="28405"/>
                  </a:lnTo>
                  <a:lnTo>
                    <a:pt x="5608" y="29502"/>
                  </a:lnTo>
                  <a:lnTo>
                    <a:pt x="5304" y="30599"/>
                  </a:lnTo>
                  <a:lnTo>
                    <a:pt x="5060" y="31696"/>
                  </a:lnTo>
                  <a:lnTo>
                    <a:pt x="4755" y="33037"/>
                  </a:lnTo>
                  <a:lnTo>
                    <a:pt x="4572" y="33647"/>
                  </a:lnTo>
                  <a:lnTo>
                    <a:pt x="4389" y="34256"/>
                  </a:lnTo>
                  <a:lnTo>
                    <a:pt x="4267" y="34561"/>
                  </a:lnTo>
                  <a:lnTo>
                    <a:pt x="4085" y="34927"/>
                  </a:lnTo>
                  <a:lnTo>
                    <a:pt x="4024" y="35049"/>
                  </a:lnTo>
                  <a:lnTo>
                    <a:pt x="3902" y="35110"/>
                  </a:lnTo>
                  <a:lnTo>
                    <a:pt x="3597" y="35110"/>
                  </a:lnTo>
                  <a:lnTo>
                    <a:pt x="3292" y="35232"/>
                  </a:lnTo>
                  <a:lnTo>
                    <a:pt x="2987" y="35354"/>
                  </a:lnTo>
                  <a:lnTo>
                    <a:pt x="2683" y="35536"/>
                  </a:lnTo>
                  <a:lnTo>
                    <a:pt x="2439" y="35719"/>
                  </a:lnTo>
                  <a:lnTo>
                    <a:pt x="1890" y="36268"/>
                  </a:lnTo>
                  <a:lnTo>
                    <a:pt x="1464" y="36755"/>
                  </a:lnTo>
                  <a:lnTo>
                    <a:pt x="1037" y="37243"/>
                  </a:lnTo>
                  <a:lnTo>
                    <a:pt x="793" y="37426"/>
                  </a:lnTo>
                  <a:lnTo>
                    <a:pt x="488" y="37609"/>
                  </a:lnTo>
                  <a:lnTo>
                    <a:pt x="245" y="37792"/>
                  </a:lnTo>
                  <a:lnTo>
                    <a:pt x="123" y="37914"/>
                  </a:lnTo>
                  <a:lnTo>
                    <a:pt x="1" y="38036"/>
                  </a:lnTo>
                  <a:lnTo>
                    <a:pt x="1" y="38218"/>
                  </a:lnTo>
                  <a:lnTo>
                    <a:pt x="123" y="38401"/>
                  </a:lnTo>
                  <a:lnTo>
                    <a:pt x="366" y="38523"/>
                  </a:lnTo>
                  <a:lnTo>
                    <a:pt x="671" y="38523"/>
                  </a:lnTo>
                  <a:lnTo>
                    <a:pt x="976" y="38462"/>
                  </a:lnTo>
                  <a:lnTo>
                    <a:pt x="1220" y="38401"/>
                  </a:lnTo>
                  <a:lnTo>
                    <a:pt x="1464" y="38218"/>
                  </a:lnTo>
                  <a:lnTo>
                    <a:pt x="1646" y="38036"/>
                  </a:lnTo>
                  <a:lnTo>
                    <a:pt x="1829" y="37853"/>
                  </a:lnTo>
                  <a:lnTo>
                    <a:pt x="1890" y="37792"/>
                  </a:lnTo>
                  <a:lnTo>
                    <a:pt x="1951" y="37792"/>
                  </a:lnTo>
                  <a:lnTo>
                    <a:pt x="1890" y="38036"/>
                  </a:lnTo>
                  <a:lnTo>
                    <a:pt x="1829" y="38218"/>
                  </a:lnTo>
                  <a:lnTo>
                    <a:pt x="1403" y="39011"/>
                  </a:lnTo>
                  <a:lnTo>
                    <a:pt x="915" y="39803"/>
                  </a:lnTo>
                  <a:lnTo>
                    <a:pt x="427" y="40596"/>
                  </a:lnTo>
                  <a:lnTo>
                    <a:pt x="366" y="40778"/>
                  </a:lnTo>
                  <a:lnTo>
                    <a:pt x="305" y="40961"/>
                  </a:lnTo>
                  <a:lnTo>
                    <a:pt x="366" y="41144"/>
                  </a:lnTo>
                  <a:lnTo>
                    <a:pt x="488" y="41266"/>
                  </a:lnTo>
                  <a:lnTo>
                    <a:pt x="671" y="41266"/>
                  </a:lnTo>
                  <a:lnTo>
                    <a:pt x="854" y="41144"/>
                  </a:lnTo>
                  <a:lnTo>
                    <a:pt x="1098" y="40900"/>
                  </a:lnTo>
                  <a:lnTo>
                    <a:pt x="2012" y="39620"/>
                  </a:lnTo>
                  <a:lnTo>
                    <a:pt x="1281" y="41083"/>
                  </a:lnTo>
                  <a:lnTo>
                    <a:pt x="1098" y="41510"/>
                  </a:lnTo>
                  <a:lnTo>
                    <a:pt x="1037" y="41754"/>
                  </a:lnTo>
                  <a:lnTo>
                    <a:pt x="1037" y="41997"/>
                  </a:lnTo>
                  <a:lnTo>
                    <a:pt x="1098" y="42119"/>
                  </a:lnTo>
                  <a:lnTo>
                    <a:pt x="1220" y="42241"/>
                  </a:lnTo>
                  <a:lnTo>
                    <a:pt x="1403" y="42241"/>
                  </a:lnTo>
                  <a:lnTo>
                    <a:pt x="1525" y="42180"/>
                  </a:lnTo>
                  <a:lnTo>
                    <a:pt x="1707" y="42058"/>
                  </a:lnTo>
                  <a:lnTo>
                    <a:pt x="1829" y="41936"/>
                  </a:lnTo>
                  <a:lnTo>
                    <a:pt x="2012" y="41571"/>
                  </a:lnTo>
                  <a:lnTo>
                    <a:pt x="2317" y="40839"/>
                  </a:lnTo>
                  <a:lnTo>
                    <a:pt x="2561" y="40230"/>
                  </a:lnTo>
                  <a:lnTo>
                    <a:pt x="2744" y="39925"/>
                  </a:lnTo>
                  <a:lnTo>
                    <a:pt x="2926" y="39620"/>
                  </a:lnTo>
                  <a:lnTo>
                    <a:pt x="2866" y="39925"/>
                  </a:lnTo>
                  <a:lnTo>
                    <a:pt x="2805" y="40230"/>
                  </a:lnTo>
                  <a:lnTo>
                    <a:pt x="2561" y="40778"/>
                  </a:lnTo>
                  <a:lnTo>
                    <a:pt x="2256" y="41571"/>
                  </a:lnTo>
                  <a:lnTo>
                    <a:pt x="2134" y="41876"/>
                  </a:lnTo>
                  <a:lnTo>
                    <a:pt x="2134" y="42058"/>
                  </a:lnTo>
                  <a:lnTo>
                    <a:pt x="2195" y="42241"/>
                  </a:lnTo>
                  <a:lnTo>
                    <a:pt x="2317" y="42363"/>
                  </a:lnTo>
                  <a:lnTo>
                    <a:pt x="2622" y="42363"/>
                  </a:lnTo>
                  <a:lnTo>
                    <a:pt x="2744" y="42241"/>
                  </a:lnTo>
                  <a:lnTo>
                    <a:pt x="2926" y="41997"/>
                  </a:lnTo>
                  <a:lnTo>
                    <a:pt x="3109" y="41693"/>
                  </a:lnTo>
                  <a:lnTo>
                    <a:pt x="3414" y="40900"/>
                  </a:lnTo>
                  <a:lnTo>
                    <a:pt x="3719" y="40108"/>
                  </a:lnTo>
                  <a:lnTo>
                    <a:pt x="3597" y="40717"/>
                  </a:lnTo>
                  <a:lnTo>
                    <a:pt x="3536" y="41022"/>
                  </a:lnTo>
                  <a:lnTo>
                    <a:pt x="3536" y="41388"/>
                  </a:lnTo>
                  <a:lnTo>
                    <a:pt x="3536" y="41571"/>
                  </a:lnTo>
                  <a:lnTo>
                    <a:pt x="3597" y="41754"/>
                  </a:lnTo>
                  <a:lnTo>
                    <a:pt x="3780" y="41815"/>
                  </a:lnTo>
                  <a:lnTo>
                    <a:pt x="3902" y="41815"/>
                  </a:lnTo>
                  <a:lnTo>
                    <a:pt x="3963" y="41754"/>
                  </a:lnTo>
                  <a:lnTo>
                    <a:pt x="4085" y="41632"/>
                  </a:lnTo>
                  <a:lnTo>
                    <a:pt x="4206" y="41449"/>
                  </a:lnTo>
                  <a:lnTo>
                    <a:pt x="4328" y="41144"/>
                  </a:lnTo>
                  <a:lnTo>
                    <a:pt x="4694" y="39864"/>
                  </a:lnTo>
                  <a:lnTo>
                    <a:pt x="4938" y="39316"/>
                  </a:lnTo>
                  <a:lnTo>
                    <a:pt x="5243" y="38767"/>
                  </a:lnTo>
                  <a:lnTo>
                    <a:pt x="5547" y="37975"/>
                  </a:lnTo>
                  <a:lnTo>
                    <a:pt x="5730" y="37548"/>
                  </a:lnTo>
                  <a:lnTo>
                    <a:pt x="5852" y="37121"/>
                  </a:lnTo>
                  <a:lnTo>
                    <a:pt x="5852" y="36755"/>
                  </a:lnTo>
                  <a:lnTo>
                    <a:pt x="5852" y="36390"/>
                  </a:lnTo>
                  <a:lnTo>
                    <a:pt x="5791" y="36329"/>
                  </a:lnTo>
                  <a:lnTo>
                    <a:pt x="5791" y="36268"/>
                  </a:lnTo>
                  <a:lnTo>
                    <a:pt x="5913" y="36085"/>
                  </a:lnTo>
                  <a:lnTo>
                    <a:pt x="6218" y="35597"/>
                  </a:lnTo>
                  <a:lnTo>
                    <a:pt x="7620" y="33464"/>
                  </a:lnTo>
                  <a:lnTo>
                    <a:pt x="8351" y="32245"/>
                  </a:lnTo>
                  <a:lnTo>
                    <a:pt x="9083" y="30965"/>
                  </a:lnTo>
                  <a:lnTo>
                    <a:pt x="9388" y="30355"/>
                  </a:lnTo>
                  <a:lnTo>
                    <a:pt x="9692" y="29746"/>
                  </a:lnTo>
                  <a:lnTo>
                    <a:pt x="9936" y="29075"/>
                  </a:lnTo>
                  <a:lnTo>
                    <a:pt x="10119" y="28405"/>
                  </a:lnTo>
                  <a:lnTo>
                    <a:pt x="10241" y="27673"/>
                  </a:lnTo>
                  <a:lnTo>
                    <a:pt x="10363" y="27369"/>
                  </a:lnTo>
                  <a:lnTo>
                    <a:pt x="10546" y="27003"/>
                  </a:lnTo>
                  <a:lnTo>
                    <a:pt x="10911" y="26333"/>
                  </a:lnTo>
                  <a:lnTo>
                    <a:pt x="11277" y="25601"/>
                  </a:lnTo>
                  <a:lnTo>
                    <a:pt x="11765" y="24321"/>
                  </a:lnTo>
                  <a:lnTo>
                    <a:pt x="12252" y="22980"/>
                  </a:lnTo>
                  <a:lnTo>
                    <a:pt x="12496" y="24016"/>
                  </a:lnTo>
                  <a:lnTo>
                    <a:pt x="12740" y="25113"/>
                  </a:lnTo>
                  <a:lnTo>
                    <a:pt x="12862" y="25662"/>
                  </a:lnTo>
                  <a:lnTo>
                    <a:pt x="12923" y="26272"/>
                  </a:lnTo>
                  <a:lnTo>
                    <a:pt x="12923" y="26881"/>
                  </a:lnTo>
                  <a:lnTo>
                    <a:pt x="12801" y="27430"/>
                  </a:lnTo>
                  <a:lnTo>
                    <a:pt x="12618" y="28222"/>
                  </a:lnTo>
                  <a:lnTo>
                    <a:pt x="12374" y="29014"/>
                  </a:lnTo>
                  <a:lnTo>
                    <a:pt x="11765" y="30477"/>
                  </a:lnTo>
                  <a:lnTo>
                    <a:pt x="11155" y="32001"/>
                  </a:lnTo>
                  <a:lnTo>
                    <a:pt x="10729" y="33525"/>
                  </a:lnTo>
                  <a:lnTo>
                    <a:pt x="10546" y="34317"/>
                  </a:lnTo>
                  <a:lnTo>
                    <a:pt x="10363" y="35171"/>
                  </a:lnTo>
                  <a:lnTo>
                    <a:pt x="10302" y="35963"/>
                  </a:lnTo>
                  <a:lnTo>
                    <a:pt x="10241" y="36755"/>
                  </a:lnTo>
                  <a:lnTo>
                    <a:pt x="10180" y="37609"/>
                  </a:lnTo>
                  <a:lnTo>
                    <a:pt x="10241" y="38401"/>
                  </a:lnTo>
                  <a:lnTo>
                    <a:pt x="10302" y="39255"/>
                  </a:lnTo>
                  <a:lnTo>
                    <a:pt x="10424" y="40047"/>
                  </a:lnTo>
                  <a:lnTo>
                    <a:pt x="10668" y="41693"/>
                  </a:lnTo>
                  <a:lnTo>
                    <a:pt x="11033" y="43338"/>
                  </a:lnTo>
                  <a:lnTo>
                    <a:pt x="11948" y="46508"/>
                  </a:lnTo>
                  <a:lnTo>
                    <a:pt x="12374" y="48093"/>
                  </a:lnTo>
                  <a:lnTo>
                    <a:pt x="12740" y="49678"/>
                  </a:lnTo>
                  <a:lnTo>
                    <a:pt x="12984" y="51323"/>
                  </a:lnTo>
                  <a:lnTo>
                    <a:pt x="13045" y="52116"/>
                  </a:lnTo>
                  <a:lnTo>
                    <a:pt x="13106" y="52908"/>
                  </a:lnTo>
                  <a:lnTo>
                    <a:pt x="13045" y="54249"/>
                  </a:lnTo>
                  <a:lnTo>
                    <a:pt x="12984" y="55529"/>
                  </a:lnTo>
                  <a:lnTo>
                    <a:pt x="12801" y="57175"/>
                  </a:lnTo>
                  <a:lnTo>
                    <a:pt x="12679" y="58028"/>
                  </a:lnTo>
                  <a:lnTo>
                    <a:pt x="12618" y="58820"/>
                  </a:lnTo>
                  <a:lnTo>
                    <a:pt x="12618" y="59674"/>
                  </a:lnTo>
                  <a:lnTo>
                    <a:pt x="12679" y="60527"/>
                  </a:lnTo>
                  <a:lnTo>
                    <a:pt x="12801" y="61320"/>
                  </a:lnTo>
                  <a:lnTo>
                    <a:pt x="12923" y="62173"/>
                  </a:lnTo>
                  <a:lnTo>
                    <a:pt x="13289" y="63819"/>
                  </a:lnTo>
                  <a:lnTo>
                    <a:pt x="13654" y="65464"/>
                  </a:lnTo>
                  <a:lnTo>
                    <a:pt x="14447" y="68756"/>
                  </a:lnTo>
                  <a:lnTo>
                    <a:pt x="14812" y="70402"/>
                  </a:lnTo>
                  <a:lnTo>
                    <a:pt x="14934" y="71255"/>
                  </a:lnTo>
                  <a:lnTo>
                    <a:pt x="15056" y="72047"/>
                  </a:lnTo>
                  <a:lnTo>
                    <a:pt x="15117" y="72474"/>
                  </a:lnTo>
                  <a:lnTo>
                    <a:pt x="15056" y="72840"/>
                  </a:lnTo>
                  <a:lnTo>
                    <a:pt x="14873" y="73632"/>
                  </a:lnTo>
                  <a:lnTo>
                    <a:pt x="14569" y="74363"/>
                  </a:lnTo>
                  <a:lnTo>
                    <a:pt x="14203" y="75034"/>
                  </a:lnTo>
                  <a:lnTo>
                    <a:pt x="13837" y="75522"/>
                  </a:lnTo>
                  <a:lnTo>
                    <a:pt x="13410" y="75887"/>
                  </a:lnTo>
                  <a:lnTo>
                    <a:pt x="13289" y="76070"/>
                  </a:lnTo>
                  <a:lnTo>
                    <a:pt x="13289" y="76253"/>
                  </a:lnTo>
                  <a:lnTo>
                    <a:pt x="13289" y="76497"/>
                  </a:lnTo>
                  <a:lnTo>
                    <a:pt x="13410" y="76619"/>
                  </a:lnTo>
                  <a:lnTo>
                    <a:pt x="13593" y="76741"/>
                  </a:lnTo>
                  <a:lnTo>
                    <a:pt x="13776" y="76802"/>
                  </a:lnTo>
                  <a:lnTo>
                    <a:pt x="14264" y="76802"/>
                  </a:lnTo>
                  <a:lnTo>
                    <a:pt x="14508" y="76984"/>
                  </a:lnTo>
                  <a:lnTo>
                    <a:pt x="14812" y="77045"/>
                  </a:lnTo>
                  <a:lnTo>
                    <a:pt x="15239" y="77167"/>
                  </a:lnTo>
                  <a:lnTo>
                    <a:pt x="15605" y="77167"/>
                  </a:lnTo>
                  <a:lnTo>
                    <a:pt x="15971" y="77106"/>
                  </a:lnTo>
                  <a:lnTo>
                    <a:pt x="16092" y="77106"/>
                  </a:lnTo>
                  <a:lnTo>
                    <a:pt x="16214" y="77167"/>
                  </a:lnTo>
                  <a:lnTo>
                    <a:pt x="16397" y="77289"/>
                  </a:lnTo>
                  <a:lnTo>
                    <a:pt x="16580" y="77289"/>
                  </a:lnTo>
                  <a:lnTo>
                    <a:pt x="16946" y="77350"/>
                  </a:lnTo>
                  <a:lnTo>
                    <a:pt x="17311" y="77289"/>
                  </a:lnTo>
                  <a:lnTo>
                    <a:pt x="17433" y="77228"/>
                  </a:lnTo>
                  <a:lnTo>
                    <a:pt x="17494" y="77106"/>
                  </a:lnTo>
                  <a:lnTo>
                    <a:pt x="17555" y="76863"/>
                  </a:lnTo>
                  <a:lnTo>
                    <a:pt x="17677" y="76131"/>
                  </a:lnTo>
                  <a:lnTo>
                    <a:pt x="17677" y="75339"/>
                  </a:lnTo>
                  <a:lnTo>
                    <a:pt x="17738" y="76131"/>
                  </a:lnTo>
                  <a:lnTo>
                    <a:pt x="17799" y="76924"/>
                  </a:lnTo>
                  <a:lnTo>
                    <a:pt x="17860" y="77106"/>
                  </a:lnTo>
                  <a:lnTo>
                    <a:pt x="17921" y="77228"/>
                  </a:lnTo>
                  <a:lnTo>
                    <a:pt x="18043" y="77289"/>
                  </a:lnTo>
                  <a:lnTo>
                    <a:pt x="18226" y="77350"/>
                  </a:lnTo>
                  <a:lnTo>
                    <a:pt x="18470" y="77350"/>
                  </a:lnTo>
                  <a:lnTo>
                    <a:pt x="18835" y="77289"/>
                  </a:lnTo>
                  <a:lnTo>
                    <a:pt x="19140" y="77167"/>
                  </a:lnTo>
                  <a:lnTo>
                    <a:pt x="19262" y="77106"/>
                  </a:lnTo>
                  <a:lnTo>
                    <a:pt x="19384" y="77106"/>
                  </a:lnTo>
                  <a:lnTo>
                    <a:pt x="19750" y="77167"/>
                  </a:lnTo>
                  <a:lnTo>
                    <a:pt x="20176" y="77167"/>
                  </a:lnTo>
                  <a:lnTo>
                    <a:pt x="20542" y="77106"/>
                  </a:lnTo>
                  <a:lnTo>
                    <a:pt x="20847" y="76924"/>
                  </a:lnTo>
                  <a:lnTo>
                    <a:pt x="21152" y="76802"/>
                  </a:lnTo>
                  <a:lnTo>
                    <a:pt x="21578" y="76802"/>
                  </a:lnTo>
                  <a:lnTo>
                    <a:pt x="21761" y="76741"/>
                  </a:lnTo>
                  <a:lnTo>
                    <a:pt x="21944" y="76619"/>
                  </a:lnTo>
                  <a:lnTo>
                    <a:pt x="22066" y="76436"/>
                  </a:lnTo>
                  <a:lnTo>
                    <a:pt x="22127" y="76253"/>
                  </a:lnTo>
                  <a:lnTo>
                    <a:pt x="22066" y="76070"/>
                  </a:lnTo>
                  <a:lnTo>
                    <a:pt x="21883" y="75887"/>
                  </a:lnTo>
                  <a:lnTo>
                    <a:pt x="21639" y="75704"/>
                  </a:lnTo>
                  <a:lnTo>
                    <a:pt x="21395" y="75461"/>
                  </a:lnTo>
                  <a:lnTo>
                    <a:pt x="21030" y="74851"/>
                  </a:lnTo>
                  <a:lnTo>
                    <a:pt x="20725" y="74242"/>
                  </a:lnTo>
                  <a:lnTo>
                    <a:pt x="20481" y="73571"/>
                  </a:lnTo>
                  <a:lnTo>
                    <a:pt x="20298" y="72901"/>
                  </a:lnTo>
                  <a:lnTo>
                    <a:pt x="20237" y="72718"/>
                  </a:lnTo>
                  <a:lnTo>
                    <a:pt x="20237" y="72474"/>
                  </a:lnTo>
                  <a:lnTo>
                    <a:pt x="20298" y="72047"/>
                  </a:lnTo>
                  <a:lnTo>
                    <a:pt x="20420" y="71194"/>
                  </a:lnTo>
                  <a:lnTo>
                    <a:pt x="20603" y="70402"/>
                  </a:lnTo>
                  <a:lnTo>
                    <a:pt x="20908" y="68756"/>
                  </a:lnTo>
                  <a:lnTo>
                    <a:pt x="21334" y="67110"/>
                  </a:lnTo>
                  <a:lnTo>
                    <a:pt x="22127" y="63819"/>
                  </a:lnTo>
                  <a:lnTo>
                    <a:pt x="22432" y="62173"/>
                  </a:lnTo>
                  <a:lnTo>
                    <a:pt x="22736" y="60527"/>
                  </a:lnTo>
                  <a:lnTo>
                    <a:pt x="22736" y="59674"/>
                  </a:lnTo>
                  <a:lnTo>
                    <a:pt x="22736" y="58820"/>
                  </a:lnTo>
                  <a:lnTo>
                    <a:pt x="22675" y="57967"/>
                  </a:lnTo>
                  <a:lnTo>
                    <a:pt x="22554" y="57114"/>
                  </a:lnTo>
                  <a:lnTo>
                    <a:pt x="22371" y="55468"/>
                  </a:lnTo>
                  <a:lnTo>
                    <a:pt x="22310" y="53822"/>
                  </a:lnTo>
                  <a:lnTo>
                    <a:pt x="22310" y="52359"/>
                  </a:lnTo>
                  <a:lnTo>
                    <a:pt x="22432" y="50958"/>
                  </a:lnTo>
                  <a:lnTo>
                    <a:pt x="22675" y="49556"/>
                  </a:lnTo>
                  <a:lnTo>
                    <a:pt x="22980" y="48154"/>
                  </a:lnTo>
                  <a:lnTo>
                    <a:pt x="23894" y="44923"/>
                  </a:lnTo>
                  <a:lnTo>
                    <a:pt x="24321" y="43338"/>
                  </a:lnTo>
                  <a:lnTo>
                    <a:pt x="24687" y="41693"/>
                  </a:lnTo>
                  <a:lnTo>
                    <a:pt x="24931" y="40047"/>
                  </a:lnTo>
                  <a:lnTo>
                    <a:pt x="25114" y="38401"/>
                  </a:lnTo>
                  <a:lnTo>
                    <a:pt x="25175" y="37609"/>
                  </a:lnTo>
                  <a:lnTo>
                    <a:pt x="25175" y="36755"/>
                  </a:lnTo>
                  <a:lnTo>
                    <a:pt x="25114" y="35902"/>
                  </a:lnTo>
                  <a:lnTo>
                    <a:pt x="24992" y="35049"/>
                  </a:lnTo>
                  <a:lnTo>
                    <a:pt x="24870" y="34256"/>
                  </a:lnTo>
                  <a:lnTo>
                    <a:pt x="24626" y="33464"/>
                  </a:lnTo>
                  <a:lnTo>
                    <a:pt x="24199" y="31940"/>
                  </a:lnTo>
                  <a:lnTo>
                    <a:pt x="23894" y="31209"/>
                  </a:lnTo>
                  <a:lnTo>
                    <a:pt x="23590" y="30477"/>
                  </a:lnTo>
                  <a:lnTo>
                    <a:pt x="23285" y="29746"/>
                  </a:lnTo>
                  <a:lnTo>
                    <a:pt x="22980" y="29014"/>
                  </a:lnTo>
                  <a:lnTo>
                    <a:pt x="22736" y="28222"/>
                  </a:lnTo>
                  <a:lnTo>
                    <a:pt x="22554" y="27430"/>
                  </a:lnTo>
                  <a:lnTo>
                    <a:pt x="22432" y="26576"/>
                  </a:lnTo>
                  <a:lnTo>
                    <a:pt x="22493" y="25784"/>
                  </a:lnTo>
                  <a:lnTo>
                    <a:pt x="22614" y="25174"/>
                  </a:lnTo>
                  <a:lnTo>
                    <a:pt x="22736" y="24565"/>
                  </a:lnTo>
                  <a:lnTo>
                    <a:pt x="23163" y="22980"/>
                  </a:lnTo>
                  <a:lnTo>
                    <a:pt x="23529" y="24138"/>
                  </a:lnTo>
                  <a:lnTo>
                    <a:pt x="23955" y="25296"/>
                  </a:lnTo>
                  <a:lnTo>
                    <a:pt x="24260" y="25967"/>
                  </a:lnTo>
                  <a:lnTo>
                    <a:pt x="24565" y="26576"/>
                  </a:lnTo>
                  <a:lnTo>
                    <a:pt x="24870" y="27125"/>
                  </a:lnTo>
                  <a:lnTo>
                    <a:pt x="25114" y="27734"/>
                  </a:lnTo>
                  <a:lnTo>
                    <a:pt x="25418" y="29075"/>
                  </a:lnTo>
                  <a:lnTo>
                    <a:pt x="25662" y="29685"/>
                  </a:lnTo>
                  <a:lnTo>
                    <a:pt x="25967" y="30355"/>
                  </a:lnTo>
                  <a:lnTo>
                    <a:pt x="26637" y="31635"/>
                  </a:lnTo>
                  <a:lnTo>
                    <a:pt x="27369" y="32855"/>
                  </a:lnTo>
                  <a:lnTo>
                    <a:pt x="28832" y="35171"/>
                  </a:lnTo>
                  <a:lnTo>
                    <a:pt x="29441" y="36085"/>
                  </a:lnTo>
                  <a:lnTo>
                    <a:pt x="29563" y="36207"/>
                  </a:lnTo>
                  <a:lnTo>
                    <a:pt x="29563" y="36329"/>
                  </a:lnTo>
                  <a:lnTo>
                    <a:pt x="29502" y="36390"/>
                  </a:lnTo>
                  <a:lnTo>
                    <a:pt x="29502" y="36755"/>
                  </a:lnTo>
                  <a:lnTo>
                    <a:pt x="29502" y="37121"/>
                  </a:lnTo>
                  <a:lnTo>
                    <a:pt x="29624" y="37487"/>
                  </a:lnTo>
                  <a:lnTo>
                    <a:pt x="29868" y="38157"/>
                  </a:lnTo>
                  <a:lnTo>
                    <a:pt x="30538" y="39498"/>
                  </a:lnTo>
                  <a:lnTo>
                    <a:pt x="30660" y="39803"/>
                  </a:lnTo>
                  <a:lnTo>
                    <a:pt x="30721" y="40108"/>
                  </a:lnTo>
                  <a:lnTo>
                    <a:pt x="30904" y="40717"/>
                  </a:lnTo>
                  <a:lnTo>
                    <a:pt x="31026" y="41205"/>
                  </a:lnTo>
                  <a:lnTo>
                    <a:pt x="31148" y="41449"/>
                  </a:lnTo>
                  <a:lnTo>
                    <a:pt x="31270" y="41632"/>
                  </a:lnTo>
                  <a:lnTo>
                    <a:pt x="31453" y="41754"/>
                  </a:lnTo>
                  <a:lnTo>
                    <a:pt x="31636" y="41815"/>
                  </a:lnTo>
                  <a:lnTo>
                    <a:pt x="31757" y="41693"/>
                  </a:lnTo>
                  <a:lnTo>
                    <a:pt x="31879" y="41449"/>
                  </a:lnTo>
                  <a:lnTo>
                    <a:pt x="31818" y="41144"/>
                  </a:lnTo>
                  <a:lnTo>
                    <a:pt x="31757" y="40778"/>
                  </a:lnTo>
                  <a:lnTo>
                    <a:pt x="31636" y="40108"/>
                  </a:lnTo>
                  <a:lnTo>
                    <a:pt x="31940" y="40900"/>
                  </a:lnTo>
                  <a:lnTo>
                    <a:pt x="32245" y="41632"/>
                  </a:lnTo>
                  <a:lnTo>
                    <a:pt x="32428" y="41997"/>
                  </a:lnTo>
                  <a:lnTo>
                    <a:pt x="32611" y="42241"/>
                  </a:lnTo>
                  <a:lnTo>
                    <a:pt x="32733" y="42363"/>
                  </a:lnTo>
                  <a:lnTo>
                    <a:pt x="33038" y="42363"/>
                  </a:lnTo>
                  <a:lnTo>
                    <a:pt x="33159" y="42241"/>
                  </a:lnTo>
                  <a:lnTo>
                    <a:pt x="33220" y="42058"/>
                  </a:lnTo>
                  <a:lnTo>
                    <a:pt x="33220" y="41876"/>
                  </a:lnTo>
                  <a:lnTo>
                    <a:pt x="33098" y="41571"/>
                  </a:lnTo>
                  <a:lnTo>
                    <a:pt x="32794" y="40778"/>
                  </a:lnTo>
                  <a:lnTo>
                    <a:pt x="32550" y="40230"/>
                  </a:lnTo>
                  <a:lnTo>
                    <a:pt x="32489" y="39925"/>
                  </a:lnTo>
                  <a:lnTo>
                    <a:pt x="32428" y="39620"/>
                  </a:lnTo>
                  <a:lnTo>
                    <a:pt x="32611" y="39925"/>
                  </a:lnTo>
                  <a:lnTo>
                    <a:pt x="32794" y="40230"/>
                  </a:lnTo>
                  <a:lnTo>
                    <a:pt x="33098" y="40900"/>
                  </a:lnTo>
                  <a:lnTo>
                    <a:pt x="33403" y="41632"/>
                  </a:lnTo>
                  <a:lnTo>
                    <a:pt x="33586" y="41936"/>
                  </a:lnTo>
                  <a:lnTo>
                    <a:pt x="33708" y="42119"/>
                  </a:lnTo>
                  <a:lnTo>
                    <a:pt x="33830" y="42180"/>
                  </a:lnTo>
                  <a:lnTo>
                    <a:pt x="34013" y="42241"/>
                  </a:lnTo>
                  <a:lnTo>
                    <a:pt x="34135" y="42180"/>
                  </a:lnTo>
                  <a:lnTo>
                    <a:pt x="34257" y="42119"/>
                  </a:lnTo>
                  <a:lnTo>
                    <a:pt x="34318" y="41936"/>
                  </a:lnTo>
                  <a:lnTo>
                    <a:pt x="34318" y="41754"/>
                  </a:lnTo>
                  <a:lnTo>
                    <a:pt x="34257" y="41510"/>
                  </a:lnTo>
                  <a:lnTo>
                    <a:pt x="34074" y="41083"/>
                  </a:lnTo>
                  <a:lnTo>
                    <a:pt x="33342" y="39620"/>
                  </a:lnTo>
                  <a:lnTo>
                    <a:pt x="34257" y="40839"/>
                  </a:lnTo>
                  <a:lnTo>
                    <a:pt x="34500" y="41144"/>
                  </a:lnTo>
                  <a:lnTo>
                    <a:pt x="34683" y="41266"/>
                  </a:lnTo>
                  <a:lnTo>
                    <a:pt x="34866" y="41266"/>
                  </a:lnTo>
                  <a:lnTo>
                    <a:pt x="34927" y="41205"/>
                  </a:lnTo>
                  <a:lnTo>
                    <a:pt x="34988" y="41144"/>
                  </a:lnTo>
                  <a:lnTo>
                    <a:pt x="35049" y="40961"/>
                  </a:lnTo>
                  <a:lnTo>
                    <a:pt x="34988" y="40778"/>
                  </a:lnTo>
                  <a:lnTo>
                    <a:pt x="34927" y="40596"/>
                  </a:lnTo>
                  <a:lnTo>
                    <a:pt x="34439" y="39803"/>
                  </a:lnTo>
                  <a:lnTo>
                    <a:pt x="34013" y="39011"/>
                  </a:lnTo>
                  <a:lnTo>
                    <a:pt x="33586" y="38218"/>
                  </a:lnTo>
                  <a:lnTo>
                    <a:pt x="33464" y="38036"/>
                  </a:lnTo>
                  <a:lnTo>
                    <a:pt x="33403" y="37792"/>
                  </a:lnTo>
                  <a:lnTo>
                    <a:pt x="33525" y="37792"/>
                  </a:lnTo>
                  <a:lnTo>
                    <a:pt x="33647" y="37914"/>
                  </a:lnTo>
                  <a:lnTo>
                    <a:pt x="33830" y="38218"/>
                  </a:lnTo>
                  <a:lnTo>
                    <a:pt x="34074" y="38340"/>
                  </a:lnTo>
                  <a:lnTo>
                    <a:pt x="34257" y="38401"/>
                  </a:lnTo>
                  <a:lnTo>
                    <a:pt x="34744" y="38523"/>
                  </a:lnTo>
                  <a:lnTo>
                    <a:pt x="35049" y="38523"/>
                  </a:lnTo>
                  <a:lnTo>
                    <a:pt x="35171" y="38462"/>
                  </a:lnTo>
                  <a:lnTo>
                    <a:pt x="35293" y="38340"/>
                  </a:lnTo>
                  <a:lnTo>
                    <a:pt x="35354" y="38157"/>
                  </a:lnTo>
                  <a:lnTo>
                    <a:pt x="35293" y="38036"/>
                  </a:lnTo>
                  <a:lnTo>
                    <a:pt x="35232" y="37853"/>
                  </a:lnTo>
                  <a:lnTo>
                    <a:pt x="35049" y="37731"/>
                  </a:lnTo>
                  <a:lnTo>
                    <a:pt x="34744" y="37548"/>
                  </a:lnTo>
                  <a:lnTo>
                    <a:pt x="34500" y="37365"/>
                  </a:lnTo>
                  <a:lnTo>
                    <a:pt x="34013" y="36877"/>
                  </a:lnTo>
                  <a:lnTo>
                    <a:pt x="33586" y="36390"/>
                  </a:lnTo>
                  <a:lnTo>
                    <a:pt x="33098" y="35902"/>
                  </a:lnTo>
                  <a:lnTo>
                    <a:pt x="32550" y="35415"/>
                  </a:lnTo>
                  <a:lnTo>
                    <a:pt x="32184" y="35293"/>
                  </a:lnTo>
                  <a:lnTo>
                    <a:pt x="31879" y="35110"/>
                  </a:lnTo>
                  <a:lnTo>
                    <a:pt x="31392" y="35110"/>
                  </a:lnTo>
                  <a:lnTo>
                    <a:pt x="31270" y="34988"/>
                  </a:lnTo>
                  <a:lnTo>
                    <a:pt x="31148" y="34805"/>
                  </a:lnTo>
                  <a:lnTo>
                    <a:pt x="31026" y="34439"/>
                  </a:lnTo>
                  <a:lnTo>
                    <a:pt x="30721" y="33647"/>
                  </a:lnTo>
                  <a:lnTo>
                    <a:pt x="30538" y="32794"/>
                  </a:lnTo>
                  <a:lnTo>
                    <a:pt x="30112" y="31026"/>
                  </a:lnTo>
                  <a:lnTo>
                    <a:pt x="29868" y="29990"/>
                  </a:lnTo>
                  <a:lnTo>
                    <a:pt x="29563" y="28954"/>
                  </a:lnTo>
                  <a:lnTo>
                    <a:pt x="29380" y="28405"/>
                  </a:lnTo>
                  <a:lnTo>
                    <a:pt x="29136" y="27917"/>
                  </a:lnTo>
                  <a:lnTo>
                    <a:pt x="28893" y="27430"/>
                  </a:lnTo>
                  <a:lnTo>
                    <a:pt x="28588" y="27003"/>
                  </a:lnTo>
                  <a:lnTo>
                    <a:pt x="28222" y="26515"/>
                  </a:lnTo>
                  <a:lnTo>
                    <a:pt x="28039" y="26272"/>
                  </a:lnTo>
                  <a:lnTo>
                    <a:pt x="27856" y="25967"/>
                  </a:lnTo>
                  <a:lnTo>
                    <a:pt x="27674" y="25479"/>
                  </a:lnTo>
                  <a:lnTo>
                    <a:pt x="27552" y="24931"/>
                  </a:lnTo>
                  <a:lnTo>
                    <a:pt x="27308" y="23468"/>
                  </a:lnTo>
                  <a:lnTo>
                    <a:pt x="27003" y="22066"/>
                  </a:lnTo>
                  <a:lnTo>
                    <a:pt x="26698" y="20664"/>
                  </a:lnTo>
                  <a:lnTo>
                    <a:pt x="26455" y="19262"/>
                  </a:lnTo>
                  <a:lnTo>
                    <a:pt x="26333" y="18470"/>
                  </a:lnTo>
                  <a:lnTo>
                    <a:pt x="26272" y="17616"/>
                  </a:lnTo>
                  <a:lnTo>
                    <a:pt x="26211" y="17129"/>
                  </a:lnTo>
                  <a:lnTo>
                    <a:pt x="26211" y="16580"/>
                  </a:lnTo>
                  <a:lnTo>
                    <a:pt x="26028" y="15849"/>
                  </a:lnTo>
                  <a:lnTo>
                    <a:pt x="25906" y="15483"/>
                  </a:lnTo>
                  <a:lnTo>
                    <a:pt x="25784" y="15178"/>
                  </a:lnTo>
                  <a:lnTo>
                    <a:pt x="25540" y="14812"/>
                  </a:lnTo>
                  <a:lnTo>
                    <a:pt x="25357" y="14508"/>
                  </a:lnTo>
                  <a:lnTo>
                    <a:pt x="24809" y="13959"/>
                  </a:lnTo>
                  <a:lnTo>
                    <a:pt x="24199" y="13471"/>
                  </a:lnTo>
                  <a:lnTo>
                    <a:pt x="23468" y="13106"/>
                  </a:lnTo>
                  <a:lnTo>
                    <a:pt x="22797" y="12801"/>
                  </a:lnTo>
                  <a:lnTo>
                    <a:pt x="22005" y="12557"/>
                  </a:lnTo>
                  <a:lnTo>
                    <a:pt x="21273" y="12374"/>
                  </a:lnTo>
                  <a:lnTo>
                    <a:pt x="20908" y="12313"/>
                  </a:lnTo>
                  <a:lnTo>
                    <a:pt x="20542" y="12191"/>
                  </a:lnTo>
                  <a:lnTo>
                    <a:pt x="20237" y="12009"/>
                  </a:lnTo>
                  <a:lnTo>
                    <a:pt x="19993" y="11765"/>
                  </a:lnTo>
                  <a:lnTo>
                    <a:pt x="19811" y="11521"/>
                  </a:lnTo>
                  <a:lnTo>
                    <a:pt x="19750" y="11155"/>
                  </a:lnTo>
                  <a:lnTo>
                    <a:pt x="19689" y="10850"/>
                  </a:lnTo>
                  <a:lnTo>
                    <a:pt x="19689" y="10485"/>
                  </a:lnTo>
                  <a:lnTo>
                    <a:pt x="19689" y="10119"/>
                  </a:lnTo>
                  <a:lnTo>
                    <a:pt x="19750" y="9997"/>
                  </a:lnTo>
                  <a:lnTo>
                    <a:pt x="19872" y="9875"/>
                  </a:lnTo>
                  <a:lnTo>
                    <a:pt x="20359" y="9327"/>
                  </a:lnTo>
                  <a:lnTo>
                    <a:pt x="20664" y="8717"/>
                  </a:lnTo>
                  <a:lnTo>
                    <a:pt x="21030" y="8047"/>
                  </a:lnTo>
                  <a:lnTo>
                    <a:pt x="21273" y="7315"/>
                  </a:lnTo>
                  <a:lnTo>
                    <a:pt x="21395" y="6523"/>
                  </a:lnTo>
                  <a:lnTo>
                    <a:pt x="21517" y="5730"/>
                  </a:lnTo>
                  <a:lnTo>
                    <a:pt x="21578" y="4938"/>
                  </a:lnTo>
                  <a:lnTo>
                    <a:pt x="21578" y="4085"/>
                  </a:lnTo>
                  <a:lnTo>
                    <a:pt x="21456" y="3292"/>
                  </a:lnTo>
                  <a:lnTo>
                    <a:pt x="21273" y="2500"/>
                  </a:lnTo>
                  <a:lnTo>
                    <a:pt x="21030" y="1951"/>
                  </a:lnTo>
                  <a:lnTo>
                    <a:pt x="20725" y="1403"/>
                  </a:lnTo>
                  <a:lnTo>
                    <a:pt x="20298" y="976"/>
                  </a:lnTo>
                  <a:lnTo>
                    <a:pt x="19811" y="610"/>
                  </a:lnTo>
                  <a:lnTo>
                    <a:pt x="19506" y="428"/>
                  </a:lnTo>
                  <a:lnTo>
                    <a:pt x="19140" y="245"/>
                  </a:lnTo>
                  <a:lnTo>
                    <a:pt x="18774" y="123"/>
                  </a:lnTo>
                  <a:lnTo>
                    <a:pt x="18348" y="62"/>
                  </a:lnTo>
                  <a:lnTo>
                    <a:pt x="17555" y="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" name="Google Shape;188;p20"/>
          <p:cNvGrpSpPr/>
          <p:nvPr/>
        </p:nvGrpSpPr>
        <p:grpSpPr>
          <a:xfrm>
            <a:off x="8341889" y="2276000"/>
            <a:ext cx="433800" cy="433800"/>
            <a:chOff x="5382800" y="412975"/>
            <a:chExt cx="433800" cy="433800"/>
          </a:xfrm>
        </p:grpSpPr>
        <p:sp>
          <p:nvSpPr>
            <p:cNvPr id="189" name="Google Shape;189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20"/>
          <p:cNvGrpSpPr/>
          <p:nvPr/>
        </p:nvGrpSpPr>
        <p:grpSpPr>
          <a:xfrm>
            <a:off x="7830084" y="483597"/>
            <a:ext cx="273901" cy="273901"/>
            <a:chOff x="5382800" y="412975"/>
            <a:chExt cx="433800" cy="433800"/>
          </a:xfrm>
        </p:grpSpPr>
        <p:sp>
          <p:nvSpPr>
            <p:cNvPr id="193" name="Google Shape;193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7147751" y="1087654"/>
            <a:ext cx="538389" cy="538389"/>
            <a:chOff x="5382800" y="412975"/>
            <a:chExt cx="433800" cy="433800"/>
          </a:xfrm>
        </p:grpSpPr>
        <p:sp>
          <p:nvSpPr>
            <p:cNvPr id="197" name="Google Shape;197;p20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111;p17">
            <a:extLst>
              <a:ext uri="{FF2B5EF4-FFF2-40B4-BE49-F238E27FC236}">
                <a16:creationId xmlns:a16="http://schemas.microsoft.com/office/drawing/2014/main" id="{B9088F01-F88F-4ED2-9ABC-D02F65D6EE9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009174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Reclamaciones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4117190F-02BE-416A-A7C1-9242A55B9996}"/>
              </a:ext>
            </a:extLst>
          </p:cNvPr>
          <p:cNvSpPr txBox="1">
            <a:spLocks/>
          </p:cNvSpPr>
          <p:nvPr/>
        </p:nvSpPr>
        <p:spPr>
          <a:xfrm>
            <a:off x="769662" y="1626043"/>
            <a:ext cx="6169738" cy="25996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MX" sz="1600" dirty="0"/>
              <a:t>En el caso de siniestros, si una reclamación tiene fecha de contabilización de la reclamación del ejercicio anterior está reclamación debe estar reportada en el ejercicio anterior.</a:t>
            </a:r>
          </a:p>
          <a:p>
            <a:pPr marL="419100" indent="-342900"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endParaRPr lang="es-MX" sz="1200" dirty="0"/>
          </a:p>
        </p:txBody>
      </p:sp>
      <p:sp>
        <p:nvSpPr>
          <p:cNvPr id="34" name="Google Shape;112;p17">
            <a:extLst>
              <a:ext uri="{FF2B5EF4-FFF2-40B4-BE49-F238E27FC236}">
                <a16:creationId xmlns:a16="http://schemas.microsoft.com/office/drawing/2014/main" id="{F78141DA-FBC5-4BB5-850F-898B35B03B69}"/>
              </a:ext>
            </a:extLst>
          </p:cNvPr>
          <p:cNvSpPr txBox="1">
            <a:spLocks/>
          </p:cNvSpPr>
          <p:nvPr/>
        </p:nvSpPr>
        <p:spPr>
          <a:xfrm>
            <a:off x="6939418" y="2888815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42103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848B1-6DFF-8D4C-1CE1-413FC4B5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2125980"/>
            <a:ext cx="5797296" cy="891540"/>
          </a:xfrm>
        </p:spPr>
        <p:txBody>
          <a:bodyPr/>
          <a:lstStyle/>
          <a:p>
            <a:pPr algn="ctr"/>
            <a:r>
              <a:rPr lang="es-MX" sz="3200" dirty="0"/>
              <a:t>VALIDACIONES MODIFICADAS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53C4B06-B8FF-0C7C-FC64-D0ECC5B7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61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132" name="Google Shape;132;p18"/>
          <p:cNvGrpSpPr/>
          <p:nvPr/>
        </p:nvGrpSpPr>
        <p:grpSpPr>
          <a:xfrm>
            <a:off x="6228674" y="417731"/>
            <a:ext cx="2120985" cy="4361089"/>
            <a:chOff x="5160100" y="1609475"/>
            <a:chExt cx="975300" cy="2005375"/>
          </a:xfrm>
        </p:grpSpPr>
        <p:sp>
          <p:nvSpPr>
            <p:cNvPr id="133" name="Google Shape;133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18"/>
          <p:cNvSpPr/>
          <p:nvPr/>
        </p:nvSpPr>
        <p:spPr>
          <a:xfrm rot="4499367">
            <a:off x="7747457" y="360028"/>
            <a:ext cx="881478" cy="8645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A9D0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 rot="2700000">
            <a:off x="5960306" y="1072527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0DB7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 rot="-2700000" flipH="1">
            <a:off x="8080441" y="1403871"/>
            <a:ext cx="669489" cy="669489"/>
          </a:xfrm>
          <a:prstGeom prst="teardrop">
            <a:avLst>
              <a:gd name="adj" fmla="val 100000"/>
            </a:avLst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18"/>
          <p:cNvGrpSpPr/>
          <p:nvPr/>
        </p:nvGrpSpPr>
        <p:grpSpPr>
          <a:xfrm>
            <a:off x="8254980" y="1578422"/>
            <a:ext cx="320399" cy="320378"/>
            <a:chOff x="1951075" y="2333250"/>
            <a:chExt cx="381200" cy="381175"/>
          </a:xfrm>
        </p:grpSpPr>
        <p:sp>
          <p:nvSpPr>
            <p:cNvPr id="139" name="Google Shape;139;p18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Google Shape;140;p18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Google Shape;141;p18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6134870" y="1247078"/>
            <a:ext cx="320378" cy="320378"/>
            <a:chOff x="1278900" y="2333250"/>
            <a:chExt cx="381175" cy="381175"/>
          </a:xfrm>
        </p:grpSpPr>
        <p:sp>
          <p:nvSpPr>
            <p:cNvPr id="144" name="Google Shape;144;p18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" name="Google Shape;148;p18"/>
          <p:cNvGrpSpPr/>
          <p:nvPr/>
        </p:nvGrpSpPr>
        <p:grpSpPr>
          <a:xfrm>
            <a:off x="7905968" y="636609"/>
            <a:ext cx="563866" cy="311792"/>
            <a:chOff x="531800" y="5071350"/>
            <a:chExt cx="529750" cy="292900"/>
          </a:xfrm>
        </p:grpSpPr>
        <p:sp>
          <p:nvSpPr>
            <p:cNvPr id="149" name="Google Shape;149;p18"/>
            <p:cNvSpPr/>
            <p:nvPr/>
          </p:nvSpPr>
          <p:spPr>
            <a:xfrm>
              <a:off x="632875" y="5077450"/>
              <a:ext cx="272200" cy="185725"/>
            </a:xfrm>
            <a:custGeom>
              <a:avLst/>
              <a:gdLst/>
              <a:ahLst/>
              <a:cxnLst/>
              <a:rect l="l" t="t" r="r" b="b"/>
              <a:pathLst>
                <a:path w="10888" h="7429" fill="none" extrusionOk="0">
                  <a:moveTo>
                    <a:pt x="2947" y="0"/>
                  </a:moveTo>
                  <a:lnTo>
                    <a:pt x="6406" y="7428"/>
                  </a:lnTo>
                  <a:lnTo>
                    <a:pt x="10887" y="2314"/>
                  </a:lnTo>
                  <a:lnTo>
                    <a:pt x="4019" y="2314"/>
                  </a:lnTo>
                  <a:lnTo>
                    <a:pt x="0" y="7428"/>
                  </a:lnTo>
                  <a:lnTo>
                    <a:pt x="6406" y="7428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886175" y="5071350"/>
              <a:ext cx="74300" cy="191825"/>
            </a:xfrm>
            <a:custGeom>
              <a:avLst/>
              <a:gdLst/>
              <a:ahLst/>
              <a:cxnLst/>
              <a:rect l="l" t="t" r="r" b="b"/>
              <a:pathLst>
                <a:path w="2972" h="7673" fill="none" extrusionOk="0">
                  <a:moveTo>
                    <a:pt x="2971" y="7672"/>
                  </a:moveTo>
                  <a:lnTo>
                    <a:pt x="0" y="1"/>
                  </a:lnTo>
                  <a:lnTo>
                    <a:pt x="1364" y="1"/>
                  </a:lnTo>
                  <a:lnTo>
                    <a:pt x="1364" y="1"/>
                  </a:lnTo>
                  <a:lnTo>
                    <a:pt x="1534" y="25"/>
                  </a:lnTo>
                  <a:lnTo>
                    <a:pt x="1681" y="49"/>
                  </a:lnTo>
                  <a:lnTo>
                    <a:pt x="1827" y="147"/>
                  </a:lnTo>
                  <a:lnTo>
                    <a:pt x="1875" y="195"/>
                  </a:lnTo>
                  <a:lnTo>
                    <a:pt x="1900" y="244"/>
                  </a:lnTo>
                  <a:lnTo>
                    <a:pt x="1924" y="342"/>
                  </a:lnTo>
                  <a:lnTo>
                    <a:pt x="1900" y="439"/>
                  </a:lnTo>
                  <a:lnTo>
                    <a:pt x="1851" y="536"/>
                  </a:lnTo>
                  <a:lnTo>
                    <a:pt x="1778" y="658"/>
                  </a:lnTo>
                  <a:lnTo>
                    <a:pt x="1656" y="804"/>
                  </a:lnTo>
                  <a:lnTo>
                    <a:pt x="1486" y="975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31800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25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94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50" y="171"/>
                  </a:lnTo>
                  <a:lnTo>
                    <a:pt x="3240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8" y="25"/>
                  </a:lnTo>
                  <a:lnTo>
                    <a:pt x="4872" y="74"/>
                  </a:lnTo>
                  <a:lnTo>
                    <a:pt x="5237" y="171"/>
                  </a:lnTo>
                  <a:lnTo>
                    <a:pt x="5627" y="317"/>
                  </a:lnTo>
                  <a:lnTo>
                    <a:pt x="5968" y="488"/>
                  </a:lnTo>
                  <a:lnTo>
                    <a:pt x="6308" y="682"/>
                  </a:lnTo>
                  <a:lnTo>
                    <a:pt x="6625" y="926"/>
                  </a:lnTo>
                  <a:lnTo>
                    <a:pt x="6917" y="1170"/>
                  </a:lnTo>
                  <a:lnTo>
                    <a:pt x="7161" y="1462"/>
                  </a:lnTo>
                  <a:lnTo>
                    <a:pt x="7404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916" y="2826"/>
                  </a:lnTo>
                  <a:lnTo>
                    <a:pt x="8013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8013" y="4847"/>
                  </a:lnTo>
                  <a:lnTo>
                    <a:pt x="7916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404" y="6308"/>
                  </a:lnTo>
                  <a:lnTo>
                    <a:pt x="7161" y="6625"/>
                  </a:lnTo>
                  <a:lnTo>
                    <a:pt x="6917" y="6893"/>
                  </a:lnTo>
                  <a:lnTo>
                    <a:pt x="6625" y="7161"/>
                  </a:lnTo>
                  <a:lnTo>
                    <a:pt x="6308" y="7404"/>
                  </a:lnTo>
                  <a:lnTo>
                    <a:pt x="5968" y="7599"/>
                  </a:lnTo>
                  <a:lnTo>
                    <a:pt x="5627" y="7770"/>
                  </a:lnTo>
                  <a:lnTo>
                    <a:pt x="5237" y="7916"/>
                  </a:lnTo>
                  <a:lnTo>
                    <a:pt x="4872" y="8013"/>
                  </a:lnTo>
                  <a:lnTo>
                    <a:pt x="4458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40" y="8013"/>
                  </a:lnTo>
                  <a:lnTo>
                    <a:pt x="2850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94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25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859375" y="5162075"/>
              <a:ext cx="202175" cy="202175"/>
            </a:xfrm>
            <a:custGeom>
              <a:avLst/>
              <a:gdLst/>
              <a:ahLst/>
              <a:cxnLst/>
              <a:rect l="l" t="t" r="r" b="b"/>
              <a:pathLst>
                <a:path w="8087" h="8087" fill="none" extrusionOk="0">
                  <a:moveTo>
                    <a:pt x="1" y="4043"/>
                  </a:moveTo>
                  <a:lnTo>
                    <a:pt x="1" y="4043"/>
                  </a:lnTo>
                  <a:lnTo>
                    <a:pt x="1" y="3629"/>
                  </a:lnTo>
                  <a:lnTo>
                    <a:pt x="74" y="3215"/>
                  </a:lnTo>
                  <a:lnTo>
                    <a:pt x="171" y="2826"/>
                  </a:lnTo>
                  <a:lnTo>
                    <a:pt x="317" y="2460"/>
                  </a:lnTo>
                  <a:lnTo>
                    <a:pt x="488" y="2119"/>
                  </a:lnTo>
                  <a:lnTo>
                    <a:pt x="682" y="1778"/>
                  </a:lnTo>
                  <a:lnTo>
                    <a:pt x="926" y="1462"/>
                  </a:lnTo>
                  <a:lnTo>
                    <a:pt x="1170" y="1170"/>
                  </a:lnTo>
                  <a:lnTo>
                    <a:pt x="1462" y="926"/>
                  </a:lnTo>
                  <a:lnTo>
                    <a:pt x="1778" y="682"/>
                  </a:lnTo>
                  <a:lnTo>
                    <a:pt x="2119" y="488"/>
                  </a:lnTo>
                  <a:lnTo>
                    <a:pt x="2460" y="317"/>
                  </a:lnTo>
                  <a:lnTo>
                    <a:pt x="2826" y="171"/>
                  </a:lnTo>
                  <a:lnTo>
                    <a:pt x="3215" y="74"/>
                  </a:lnTo>
                  <a:lnTo>
                    <a:pt x="3629" y="25"/>
                  </a:lnTo>
                  <a:lnTo>
                    <a:pt x="4043" y="0"/>
                  </a:lnTo>
                  <a:lnTo>
                    <a:pt x="4043" y="0"/>
                  </a:lnTo>
                  <a:lnTo>
                    <a:pt x="4457" y="25"/>
                  </a:lnTo>
                  <a:lnTo>
                    <a:pt x="4847" y="74"/>
                  </a:lnTo>
                  <a:lnTo>
                    <a:pt x="5237" y="171"/>
                  </a:lnTo>
                  <a:lnTo>
                    <a:pt x="5602" y="317"/>
                  </a:lnTo>
                  <a:lnTo>
                    <a:pt x="5967" y="488"/>
                  </a:lnTo>
                  <a:lnTo>
                    <a:pt x="6308" y="682"/>
                  </a:lnTo>
                  <a:lnTo>
                    <a:pt x="6601" y="926"/>
                  </a:lnTo>
                  <a:lnTo>
                    <a:pt x="6893" y="1170"/>
                  </a:lnTo>
                  <a:lnTo>
                    <a:pt x="7161" y="1462"/>
                  </a:lnTo>
                  <a:lnTo>
                    <a:pt x="7380" y="1778"/>
                  </a:lnTo>
                  <a:lnTo>
                    <a:pt x="7599" y="2119"/>
                  </a:lnTo>
                  <a:lnTo>
                    <a:pt x="7770" y="2460"/>
                  </a:lnTo>
                  <a:lnTo>
                    <a:pt x="7892" y="2826"/>
                  </a:lnTo>
                  <a:lnTo>
                    <a:pt x="7989" y="3215"/>
                  </a:lnTo>
                  <a:lnTo>
                    <a:pt x="8062" y="3629"/>
                  </a:lnTo>
                  <a:lnTo>
                    <a:pt x="8086" y="4043"/>
                  </a:lnTo>
                  <a:lnTo>
                    <a:pt x="8086" y="4043"/>
                  </a:lnTo>
                  <a:lnTo>
                    <a:pt x="8062" y="4457"/>
                  </a:lnTo>
                  <a:lnTo>
                    <a:pt x="7989" y="4847"/>
                  </a:lnTo>
                  <a:lnTo>
                    <a:pt x="7892" y="5237"/>
                  </a:lnTo>
                  <a:lnTo>
                    <a:pt x="7770" y="5626"/>
                  </a:lnTo>
                  <a:lnTo>
                    <a:pt x="7599" y="5967"/>
                  </a:lnTo>
                  <a:lnTo>
                    <a:pt x="7380" y="6308"/>
                  </a:lnTo>
                  <a:lnTo>
                    <a:pt x="7161" y="6625"/>
                  </a:lnTo>
                  <a:lnTo>
                    <a:pt x="6893" y="6893"/>
                  </a:lnTo>
                  <a:lnTo>
                    <a:pt x="6601" y="7161"/>
                  </a:lnTo>
                  <a:lnTo>
                    <a:pt x="6308" y="7404"/>
                  </a:lnTo>
                  <a:lnTo>
                    <a:pt x="5967" y="7599"/>
                  </a:lnTo>
                  <a:lnTo>
                    <a:pt x="5602" y="7770"/>
                  </a:lnTo>
                  <a:lnTo>
                    <a:pt x="5237" y="7916"/>
                  </a:lnTo>
                  <a:lnTo>
                    <a:pt x="4847" y="8013"/>
                  </a:lnTo>
                  <a:lnTo>
                    <a:pt x="4457" y="8062"/>
                  </a:lnTo>
                  <a:lnTo>
                    <a:pt x="4043" y="8086"/>
                  </a:lnTo>
                  <a:lnTo>
                    <a:pt x="4043" y="8086"/>
                  </a:lnTo>
                  <a:lnTo>
                    <a:pt x="3629" y="8062"/>
                  </a:lnTo>
                  <a:lnTo>
                    <a:pt x="3215" y="8013"/>
                  </a:lnTo>
                  <a:lnTo>
                    <a:pt x="2826" y="7916"/>
                  </a:lnTo>
                  <a:lnTo>
                    <a:pt x="2460" y="7770"/>
                  </a:lnTo>
                  <a:lnTo>
                    <a:pt x="2119" y="7599"/>
                  </a:lnTo>
                  <a:lnTo>
                    <a:pt x="1778" y="7404"/>
                  </a:lnTo>
                  <a:lnTo>
                    <a:pt x="1462" y="7161"/>
                  </a:lnTo>
                  <a:lnTo>
                    <a:pt x="1170" y="6893"/>
                  </a:lnTo>
                  <a:lnTo>
                    <a:pt x="926" y="6625"/>
                  </a:lnTo>
                  <a:lnTo>
                    <a:pt x="682" y="6308"/>
                  </a:lnTo>
                  <a:lnTo>
                    <a:pt x="488" y="5967"/>
                  </a:lnTo>
                  <a:lnTo>
                    <a:pt x="317" y="5626"/>
                  </a:lnTo>
                  <a:lnTo>
                    <a:pt x="171" y="5237"/>
                  </a:lnTo>
                  <a:lnTo>
                    <a:pt x="74" y="4847"/>
                  </a:lnTo>
                  <a:lnTo>
                    <a:pt x="1" y="4457"/>
                  </a:lnTo>
                  <a:lnTo>
                    <a:pt x="1" y="4043"/>
                  </a:lnTo>
                  <a:lnTo>
                    <a:pt x="1" y="4043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76100" y="5071350"/>
              <a:ext cx="86500" cy="7325"/>
            </a:xfrm>
            <a:custGeom>
              <a:avLst/>
              <a:gdLst/>
              <a:ahLst/>
              <a:cxnLst/>
              <a:rect l="l" t="t" r="r" b="b"/>
              <a:pathLst>
                <a:path w="3460" h="293" fill="none" extrusionOk="0">
                  <a:moveTo>
                    <a:pt x="1" y="1"/>
                  </a:moveTo>
                  <a:lnTo>
                    <a:pt x="3459" y="293"/>
                  </a:lnTo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941575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0" y="755"/>
                  </a:moveTo>
                  <a:lnTo>
                    <a:pt x="0" y="755"/>
                  </a:lnTo>
                  <a:lnTo>
                    <a:pt x="25" y="609"/>
                  </a:lnTo>
                  <a:lnTo>
                    <a:pt x="73" y="463"/>
                  </a:lnTo>
                  <a:lnTo>
                    <a:pt x="122" y="341"/>
                  </a:lnTo>
                  <a:lnTo>
                    <a:pt x="220" y="220"/>
                  </a:lnTo>
                  <a:lnTo>
                    <a:pt x="341" y="147"/>
                  </a:lnTo>
                  <a:lnTo>
                    <a:pt x="463" y="73"/>
                  </a:lnTo>
                  <a:lnTo>
                    <a:pt x="609" y="25"/>
                  </a:lnTo>
                  <a:lnTo>
                    <a:pt x="755" y="0"/>
                  </a:lnTo>
                  <a:lnTo>
                    <a:pt x="755" y="0"/>
                  </a:lnTo>
                  <a:lnTo>
                    <a:pt x="902" y="25"/>
                  </a:lnTo>
                  <a:lnTo>
                    <a:pt x="1048" y="73"/>
                  </a:lnTo>
                  <a:lnTo>
                    <a:pt x="1169" y="147"/>
                  </a:lnTo>
                  <a:lnTo>
                    <a:pt x="1267" y="220"/>
                  </a:lnTo>
                  <a:lnTo>
                    <a:pt x="1364" y="341"/>
                  </a:lnTo>
                  <a:lnTo>
                    <a:pt x="1437" y="463"/>
                  </a:lnTo>
                  <a:lnTo>
                    <a:pt x="1486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86" y="902"/>
                  </a:lnTo>
                  <a:lnTo>
                    <a:pt x="1437" y="1048"/>
                  </a:lnTo>
                  <a:lnTo>
                    <a:pt x="1364" y="1169"/>
                  </a:lnTo>
                  <a:lnTo>
                    <a:pt x="1267" y="1267"/>
                  </a:lnTo>
                  <a:lnTo>
                    <a:pt x="1169" y="1364"/>
                  </a:lnTo>
                  <a:lnTo>
                    <a:pt x="1048" y="1437"/>
                  </a:lnTo>
                  <a:lnTo>
                    <a:pt x="902" y="1486"/>
                  </a:lnTo>
                  <a:lnTo>
                    <a:pt x="755" y="1486"/>
                  </a:lnTo>
                  <a:lnTo>
                    <a:pt x="755" y="1486"/>
                  </a:lnTo>
                  <a:lnTo>
                    <a:pt x="609" y="1486"/>
                  </a:lnTo>
                  <a:lnTo>
                    <a:pt x="463" y="1437"/>
                  </a:lnTo>
                  <a:lnTo>
                    <a:pt x="341" y="1364"/>
                  </a:lnTo>
                  <a:lnTo>
                    <a:pt x="220" y="1267"/>
                  </a:lnTo>
                  <a:lnTo>
                    <a:pt x="122" y="1169"/>
                  </a:lnTo>
                  <a:lnTo>
                    <a:pt x="73" y="1048"/>
                  </a:lnTo>
                  <a:lnTo>
                    <a:pt x="25" y="902"/>
                  </a:lnTo>
                  <a:lnTo>
                    <a:pt x="0" y="755"/>
                  </a:lnTo>
                  <a:lnTo>
                    <a:pt x="0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614600" y="5244275"/>
              <a:ext cx="37175" cy="37175"/>
            </a:xfrm>
            <a:custGeom>
              <a:avLst/>
              <a:gdLst/>
              <a:ahLst/>
              <a:cxnLst/>
              <a:rect l="l" t="t" r="r" b="b"/>
              <a:pathLst>
                <a:path w="1487" h="1487" fill="none" extrusionOk="0">
                  <a:moveTo>
                    <a:pt x="1" y="755"/>
                  </a:moveTo>
                  <a:lnTo>
                    <a:pt x="1" y="755"/>
                  </a:lnTo>
                  <a:lnTo>
                    <a:pt x="1" y="609"/>
                  </a:lnTo>
                  <a:lnTo>
                    <a:pt x="50" y="463"/>
                  </a:lnTo>
                  <a:lnTo>
                    <a:pt x="123" y="341"/>
                  </a:lnTo>
                  <a:lnTo>
                    <a:pt x="220" y="220"/>
                  </a:lnTo>
                  <a:lnTo>
                    <a:pt x="317" y="147"/>
                  </a:lnTo>
                  <a:lnTo>
                    <a:pt x="439" y="73"/>
                  </a:lnTo>
                  <a:lnTo>
                    <a:pt x="585" y="25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878" y="25"/>
                  </a:lnTo>
                  <a:lnTo>
                    <a:pt x="1024" y="73"/>
                  </a:lnTo>
                  <a:lnTo>
                    <a:pt x="1146" y="147"/>
                  </a:lnTo>
                  <a:lnTo>
                    <a:pt x="1267" y="220"/>
                  </a:lnTo>
                  <a:lnTo>
                    <a:pt x="1340" y="341"/>
                  </a:lnTo>
                  <a:lnTo>
                    <a:pt x="1413" y="463"/>
                  </a:lnTo>
                  <a:lnTo>
                    <a:pt x="1462" y="609"/>
                  </a:lnTo>
                  <a:lnTo>
                    <a:pt x="1486" y="755"/>
                  </a:lnTo>
                  <a:lnTo>
                    <a:pt x="1486" y="755"/>
                  </a:lnTo>
                  <a:lnTo>
                    <a:pt x="1462" y="902"/>
                  </a:lnTo>
                  <a:lnTo>
                    <a:pt x="1413" y="1048"/>
                  </a:lnTo>
                  <a:lnTo>
                    <a:pt x="1340" y="1169"/>
                  </a:lnTo>
                  <a:lnTo>
                    <a:pt x="1267" y="1267"/>
                  </a:lnTo>
                  <a:lnTo>
                    <a:pt x="1146" y="1364"/>
                  </a:lnTo>
                  <a:lnTo>
                    <a:pt x="1024" y="1437"/>
                  </a:lnTo>
                  <a:lnTo>
                    <a:pt x="878" y="1486"/>
                  </a:lnTo>
                  <a:lnTo>
                    <a:pt x="731" y="1486"/>
                  </a:lnTo>
                  <a:lnTo>
                    <a:pt x="731" y="1486"/>
                  </a:lnTo>
                  <a:lnTo>
                    <a:pt x="585" y="1486"/>
                  </a:lnTo>
                  <a:lnTo>
                    <a:pt x="439" y="1437"/>
                  </a:lnTo>
                  <a:lnTo>
                    <a:pt x="317" y="1364"/>
                  </a:lnTo>
                  <a:lnTo>
                    <a:pt x="220" y="1267"/>
                  </a:lnTo>
                  <a:lnTo>
                    <a:pt x="123" y="1169"/>
                  </a:lnTo>
                  <a:lnTo>
                    <a:pt x="50" y="1048"/>
                  </a:lnTo>
                  <a:lnTo>
                    <a:pt x="1" y="902"/>
                  </a:lnTo>
                  <a:lnTo>
                    <a:pt x="1" y="755"/>
                  </a:lnTo>
                  <a:lnTo>
                    <a:pt x="1" y="755"/>
                  </a:lnTo>
                  <a:close/>
                </a:path>
              </a:pathLst>
            </a:custGeom>
            <a:noFill/>
            <a:ln w="19050" cap="rnd" cmpd="sng">
              <a:solidFill>
                <a:srgbClr val="41566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18"/>
          <p:cNvSpPr/>
          <p:nvPr/>
        </p:nvSpPr>
        <p:spPr>
          <a:xfrm>
            <a:off x="7390350" y="1536450"/>
            <a:ext cx="176100" cy="154200"/>
          </a:xfrm>
          <a:prstGeom prst="heart">
            <a:avLst/>
          </a:prstGeom>
          <a:solidFill>
            <a:srgbClr val="F2474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111;p17">
            <a:extLst>
              <a:ext uri="{FF2B5EF4-FFF2-40B4-BE49-F238E27FC236}">
                <a16:creationId xmlns:a16="http://schemas.microsoft.com/office/drawing/2014/main" id="{028CB794-E2E1-4693-A296-40BB78AF23B0}"/>
              </a:ext>
            </a:extLst>
          </p:cNvPr>
          <p:cNvSpPr txBox="1">
            <a:spLocks/>
          </p:cNvSpPr>
          <p:nvPr/>
        </p:nvSpPr>
        <p:spPr>
          <a:xfrm>
            <a:off x="844424" y="5598"/>
            <a:ext cx="638337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2"/>
              </a:buClr>
              <a:buSzPts val="2400"/>
            </a:pPr>
            <a:r>
              <a:rPr lang="es-MX" sz="3600" b="1" dirty="0">
                <a:solidFill>
                  <a:schemeClr val="dk2"/>
                </a:solidFill>
                <a:latin typeface="Dosis"/>
                <a:sym typeface="Dosis"/>
              </a:rPr>
              <a:t>Suma Asegurada</a:t>
            </a:r>
          </a:p>
        </p:txBody>
      </p:sp>
      <p:sp>
        <p:nvSpPr>
          <p:cNvPr id="31" name="Google Shape;112;p17">
            <a:extLst>
              <a:ext uri="{FF2B5EF4-FFF2-40B4-BE49-F238E27FC236}">
                <a16:creationId xmlns:a16="http://schemas.microsoft.com/office/drawing/2014/main" id="{6B501192-A0B0-4160-8855-D05E6DECF71D}"/>
              </a:ext>
            </a:extLst>
          </p:cNvPr>
          <p:cNvSpPr txBox="1">
            <a:spLocks/>
          </p:cNvSpPr>
          <p:nvPr/>
        </p:nvSpPr>
        <p:spPr>
          <a:xfrm>
            <a:off x="626393" y="1232883"/>
            <a:ext cx="5358990" cy="37105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6200" algn="just">
              <a:spcBef>
                <a:spcPts val="600"/>
              </a:spcBef>
              <a:buSzPts val="2400"/>
            </a:pPr>
            <a:r>
              <a:rPr lang="es-MX" sz="1600" dirty="0"/>
              <a:t>Si la </a:t>
            </a:r>
            <a:r>
              <a:rPr lang="es-MX" sz="1600" b="1" dirty="0"/>
              <a:t>Modalidad de la Suma Asegurada</a:t>
            </a:r>
            <a:r>
              <a:rPr lang="es-MX" sz="1600" dirty="0"/>
              <a:t> es </a:t>
            </a:r>
            <a:r>
              <a:rPr lang="es-MX" sz="1600" b="1" dirty="0"/>
              <a:t>igual</a:t>
            </a:r>
            <a:r>
              <a:rPr lang="es-MX" sz="1600" dirty="0"/>
              <a:t> a “N” y la </a:t>
            </a:r>
            <a:r>
              <a:rPr lang="es-MX" sz="1600" b="1" dirty="0"/>
              <a:t>Cobertura</a:t>
            </a:r>
            <a:r>
              <a:rPr lang="es-MX" sz="1600" dirty="0"/>
              <a:t> es distinta de exención de deducible, servicio de asistencia o gastos dentales entonces la </a:t>
            </a:r>
            <a:r>
              <a:rPr lang="es-MX" sz="1600" b="1" dirty="0"/>
              <a:t>Suma Asegurada </a:t>
            </a:r>
            <a:r>
              <a:rPr lang="es-MX" sz="1600" dirty="0"/>
              <a:t>debe ser mayor a cero</a:t>
            </a:r>
          </a:p>
        </p:txBody>
      </p:sp>
      <p:sp>
        <p:nvSpPr>
          <p:cNvPr id="33" name="Google Shape;112;p17">
            <a:extLst>
              <a:ext uri="{FF2B5EF4-FFF2-40B4-BE49-F238E27FC236}">
                <a16:creationId xmlns:a16="http://schemas.microsoft.com/office/drawing/2014/main" id="{B7B9954E-9EDD-4455-96C7-1F011A7C3ADC}"/>
              </a:ext>
            </a:extLst>
          </p:cNvPr>
          <p:cNvSpPr txBox="1">
            <a:spLocks/>
          </p:cNvSpPr>
          <p:nvPr/>
        </p:nvSpPr>
        <p:spPr>
          <a:xfrm>
            <a:off x="6400799" y="2926393"/>
            <a:ext cx="1753644" cy="1570450"/>
          </a:xfrm>
          <a:prstGeom prst="rect">
            <a:avLst/>
          </a:prstGeom>
          <a:solidFill>
            <a:schemeClr val="bg1"/>
          </a:solidFill>
          <a:ln>
            <a:solidFill>
              <a:srgbClr val="0DB7C4"/>
            </a:solidFill>
            <a:prstDash val="sysDash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▹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⬞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Aplica para:</a:t>
            </a:r>
          </a:p>
          <a:p>
            <a:pPr algn="ctr">
              <a:buClr>
                <a:srgbClr val="000000"/>
              </a:buClr>
              <a:buFont typeface="Arial"/>
              <a:buChar char="▹"/>
            </a:pPr>
            <a:endParaRPr lang="es-MX" sz="16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Colectivo</a:t>
            </a:r>
          </a:p>
          <a:p>
            <a:pPr marL="76200" indent="0" algn="ctr">
              <a:buClr>
                <a:srgbClr val="000000"/>
              </a:buClr>
              <a:buNone/>
            </a:pPr>
            <a:r>
              <a:rPr lang="es-MX" sz="16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GM Individual</a:t>
            </a:r>
          </a:p>
        </p:txBody>
      </p:sp>
    </p:spTree>
    <p:extLst>
      <p:ext uri="{BB962C8B-B14F-4D97-AF65-F5344CB8AC3E}">
        <p14:creationId xmlns:p14="http://schemas.microsoft.com/office/powerpoint/2010/main" val="3578032710"/>
      </p:ext>
    </p:extLst>
  </p:cSld>
  <p:clrMapOvr>
    <a:masterClrMapping/>
  </p:clrMapOvr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415665"/>
      </a:dk1>
      <a:lt1>
        <a:srgbClr val="FFFFFF"/>
      </a:lt1>
      <a:dk2>
        <a:srgbClr val="0DB7C4"/>
      </a:dk2>
      <a:lt2>
        <a:srgbClr val="F6F6F6"/>
      </a:lt2>
      <a:accent1>
        <a:srgbClr val="0A95B0"/>
      </a:accent1>
      <a:accent2>
        <a:srgbClr val="A7E5E9"/>
      </a:accent2>
      <a:accent3>
        <a:srgbClr val="A9D039"/>
      </a:accent3>
      <a:accent4>
        <a:srgbClr val="FFBC00"/>
      </a:accent4>
      <a:accent5>
        <a:srgbClr val="F24745"/>
      </a:accent5>
      <a:accent6>
        <a:srgbClr val="B3B3B3"/>
      </a:accent6>
      <a:hlink>
        <a:srgbClr val="0DB7C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2023-12-08T06:00:00+00:00</Fecha>
    <Ejercicio xmlns="8a1bad36-d8b0-4cfa-9462-7c748c5ba06c">2023: Nueva Estructura Seguros (CUSF)</Ejercicio>
    <Orden xmlns="8a1bad36-d8b0-4cfa-9462-7c748c5ba06c">D</Orden>
    <_dlc_DocId xmlns="fbb82a6a-a961-4754-99c6-5e8b59674839">ZUWP26PT267V-208-621</_dlc_DocId>
    <_dlc_DocIdUrl xmlns="fbb82a6a-a961-4754-99c6-5e8b59674839">
      <Url>https://www.cnsf.gob.mx/Sistemas/_layouts/15/DocIdRedir.aspx?ID=ZUWP26PT267V-208-621</Url>
      <Description>ZUWP26PT267V-208-621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ED4201-7D3C-4348-B058-10152203246B}"/>
</file>

<file path=customXml/itemProps2.xml><?xml version="1.0" encoding="utf-8"?>
<ds:datastoreItem xmlns:ds="http://schemas.openxmlformats.org/officeDocument/2006/customXml" ds:itemID="{2CC383D1-31E0-4824-8C98-22DF8C616FB8}"/>
</file>

<file path=customXml/itemProps3.xml><?xml version="1.0" encoding="utf-8"?>
<ds:datastoreItem xmlns:ds="http://schemas.openxmlformats.org/officeDocument/2006/customXml" ds:itemID="{431A1121-471A-4B93-8EFE-EEDA700DC4C4}"/>
</file>

<file path=customXml/itemProps4.xml><?xml version="1.0" encoding="utf-8"?>
<ds:datastoreItem xmlns:ds="http://schemas.openxmlformats.org/officeDocument/2006/customXml" ds:itemID="{D6A70578-9818-4860-8410-379CA649D6D8}"/>
</file>

<file path=docProps/app.xml><?xml version="1.0" encoding="utf-8"?>
<Properties xmlns="http://schemas.openxmlformats.org/officeDocument/2006/extended-properties" xmlns:vt="http://schemas.openxmlformats.org/officeDocument/2006/docPropsVTypes">
  <TotalTime>6786</TotalTime>
  <Words>1064</Words>
  <Application>Microsoft Office PowerPoint</Application>
  <PresentationFormat>Presentación en pantalla (16:9)</PresentationFormat>
  <Paragraphs>239</Paragraphs>
  <Slides>22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Dosis</vt:lpstr>
      <vt:lpstr>Wingdings</vt:lpstr>
      <vt:lpstr>Arial</vt:lpstr>
      <vt:lpstr>Source Sans Pro</vt:lpstr>
      <vt:lpstr>Montserrat</vt:lpstr>
      <vt:lpstr>Cerimon template</vt:lpstr>
      <vt:lpstr>Taller sobre el Manual del Sistema Estadístico de los Seguros de Gastos Médicos</vt:lpstr>
      <vt:lpstr>VALIDACIONES NUEVAS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VALIDACIONES MODIFICADAS</vt:lpstr>
      <vt:lpstr>Presentación de PowerPoint</vt:lpstr>
      <vt:lpstr>Presentación de PowerPoint</vt:lpstr>
      <vt:lpstr>VALIDACIONES A REFORZAR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Gastos Médicos 2023</dc:title>
  <dc:creator>KARINA LUNA MARTINEZ</dc:creator>
  <cp:lastModifiedBy>RICARDO HUMBERTO SEVILLA AGUILAR</cp:lastModifiedBy>
  <cp:revision>150</cp:revision>
  <dcterms:modified xsi:type="dcterms:W3CDTF">2023-12-09T04:40:59Z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b15295a7-d900-4fdc-aace-0b61e8ceca37</vt:lpwstr>
  </property>
</Properties>
</file>